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2" r:id="rId2"/>
    <p:sldId id="273" r:id="rId3"/>
    <p:sldId id="274" r:id="rId4"/>
    <p:sldId id="275" r:id="rId5"/>
    <p:sldId id="277" r:id="rId6"/>
    <p:sldId id="278" r:id="rId7"/>
    <p:sldId id="281" r:id="rId8"/>
    <p:sldId id="279" r:id="rId9"/>
    <p:sldId id="280" r:id="rId10"/>
    <p:sldId id="257" r:id="rId11"/>
    <p:sldId id="265" r:id="rId12"/>
    <p:sldId id="269" r:id="rId13"/>
    <p:sldId id="258" r:id="rId14"/>
    <p:sldId id="268" r:id="rId15"/>
    <p:sldId id="259" r:id="rId16"/>
    <p:sldId id="260" r:id="rId17"/>
    <p:sldId id="266" r:id="rId18"/>
    <p:sldId id="270" r:id="rId19"/>
    <p:sldId id="271" r:id="rId20"/>
    <p:sldId id="261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A4972-11F7-487C-8A56-E6B18C239A11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5EEB5-DDE8-4244-BE2E-17571BA56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EEB5-DDE8-4244-BE2E-17571BA5632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2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1E75-47DC-4006-8D7B-84E7DD77CC42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0CCC-64C5-4212-9F14-A3628A952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5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biR6IMf5K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372" y="2590800"/>
            <a:ext cx="63360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The Odyssey</a:t>
            </a:r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: </a:t>
            </a: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Introduction &amp; </a:t>
            </a: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Background info</a:t>
            </a:r>
            <a:endParaRPr lang="en-US" sz="40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1066800"/>
            <a:ext cx="6564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The Odyssey: </a:t>
            </a:r>
          </a:p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Literary Terms</a:t>
            </a:r>
            <a:endParaRPr lang="en-US" sz="5400" b="1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5966"/>
            <a:ext cx="4534689" cy="611019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Definition: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stories that were told and retold verbally from one generation to another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Many ancient Greeks were not </a:t>
            </a:r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literate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 unless their profession required them to be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Women didn’t have jobs, so most were illiterate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Men who partook in business professions (trading, selling goods) were literate</a:t>
            </a:r>
            <a:endParaRPr lang="en-US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566" y="200"/>
            <a:ext cx="6144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Oral Tradition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7170" name="Picture 2" descr="https://i.chzbgr.com/maxW500/6182487040/h894B848A/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"/>
          <a:stretch/>
        </p:blipFill>
        <p:spPr bwMode="auto">
          <a:xfrm>
            <a:off x="5029200" y="3725008"/>
            <a:ext cx="3867863" cy="27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iscerninghearts.com/blog/wp-content/uploads/2011/06/Raphael_aka_Raffaello_Sanzi-300x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56" y="923530"/>
            <a:ext cx="3422149" cy="26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ulsefeedz.com/wp-content/uploads/2012/07/Epic_Fail_by_thepaint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411"/>
            <a:ext cx="5562600" cy="470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00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What does it mean if </a:t>
            </a:r>
          </a:p>
          <a:p>
            <a:pPr algn="ctr"/>
            <a:r>
              <a:rPr lang="en-US" sz="4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something is “epic”?</a:t>
            </a:r>
            <a:endParaRPr lang="en-US" sz="4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1028" name="Picture 4" descr="http://catmacros.files.wordpress.com/2009/08/whoa_thats_epic_c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5556"/>
            <a:ext cx="4648200" cy="555347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Definition:</a:t>
            </a:r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a lengthy narrative poem that usually contains the heroic deeds and events significant to a particular culture or society.</a:t>
            </a:r>
          </a:p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Example:</a:t>
            </a:r>
            <a:r>
              <a:rPr lang="en-US" b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Berlin Sans FB" pitchFamily="34" charset="0"/>
              </a:rPr>
              <a:t>The Odyssey</a:t>
            </a:r>
            <a:endParaRPr lang="en-US" b="1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10 characteristics of epic poetry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7574" y="200"/>
            <a:ext cx="5134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Poetry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1026" name="Picture 2" descr="http://www.dowling.edu/news/year2006/pictures/odyss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07584"/>
            <a:ext cx="3609975" cy="51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7574" y="200"/>
            <a:ext cx="5134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Poetry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5087" y="958166"/>
            <a:ext cx="8839200" cy="5818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Characteristics: </a:t>
            </a:r>
            <a:endParaRPr lang="en-US" b="1" dirty="0">
              <a:solidFill>
                <a:srgbClr val="FF6699"/>
              </a:solidFill>
              <a:latin typeface="Berlin Sans FB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Begins “in medias res” (in the middle of things)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Has a vast setting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Features lengthy, formal speeches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Contains divine interventions—THE GODS!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Features heroes that embody the values and morals of the civilization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The protagonist descends into the underworld/hell</a:t>
            </a:r>
          </a:p>
        </p:txBody>
      </p:sp>
    </p:spTree>
    <p:extLst>
      <p:ext uri="{BB962C8B-B14F-4D97-AF65-F5344CB8AC3E}">
        <p14:creationId xmlns:p14="http://schemas.microsoft.com/office/powerpoint/2010/main" val="3915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3" y="1066800"/>
            <a:ext cx="47244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Definition: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the protagonist of an epic poem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Brave and noble character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Admired for great achievements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Affected by great events</a:t>
            </a:r>
          </a:p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Example: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Odysseus, Hercules</a:t>
            </a:r>
            <a:endParaRPr lang="en-US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9993" y="200"/>
            <a:ext cx="430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Hero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1026" name="Picture 2" descr="http://images2.wikia.nocookie.net/__cb20090310225303/ultimatepopculture/images/8/83/Hercules_Disne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95" y="1371600"/>
            <a:ext cx="4280340" cy="45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4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3530"/>
            <a:ext cx="5181600" cy="5934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Epic Hero Characteristics: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Super-human qualities (stronger/braver than others)</a:t>
            </a:r>
          </a:p>
          <a:p>
            <a:r>
              <a:rPr lang="en-US" sz="2600" dirty="0">
                <a:solidFill>
                  <a:schemeClr val="bg1"/>
                </a:solidFill>
                <a:latin typeface="Berlin Sans FB" pitchFamily="34" charset="0"/>
              </a:rPr>
              <a:t>S</a:t>
            </a:r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till human, so has a flaw/weakness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Must conquer many difficult tasks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On a quest for something of great value (to him or his people)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Villain(s) try to keep the hero from his quest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Knows that the Gods come first, then heroes, then humans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Berlin Sans FB" pitchFamily="34" charset="0"/>
              </a:rPr>
              <a:t>Physically beautiful</a:t>
            </a:r>
            <a:endParaRPr lang="en-US" sz="26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9993" y="200"/>
            <a:ext cx="430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Hero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2" name="Picture 2" descr="http://files.sharenator.com/super_cat_super_hero_animals-s600x514-155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0"/>
          <a:stretch/>
        </p:blipFill>
        <p:spPr bwMode="auto">
          <a:xfrm>
            <a:off x="5410200" y="1447800"/>
            <a:ext cx="3551672" cy="38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1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006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Definition: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the character defect that leads to the downfall of the protagonist in an epic or tragedy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Example: </a:t>
            </a:r>
          </a:p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Odysseus</a:t>
            </a:r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’ PRIDE: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Odysseus and his men escape from the Cyclops, but as his ship is sailing away, Odysseus yells out that his name is Odysseus, son of </a:t>
            </a:r>
            <a:r>
              <a:rPr lang="en-US" dirty="0" err="1" smtClean="0">
                <a:solidFill>
                  <a:schemeClr val="bg1"/>
                </a:solidFill>
                <a:latin typeface="Berlin Sans FB" pitchFamily="34" charset="0"/>
              </a:rPr>
              <a:t>Laeretes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. He has a great deal of pride, and it often causes him to make rash decisions.</a:t>
            </a:r>
            <a:endParaRPr lang="en-US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141" y="200"/>
            <a:ext cx="4983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Tragic Flaw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8194" name="Picture 2" descr="https://procentus.files.wordpress.com/2012/06/hubris-titanic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5420" r="3773" b="5270"/>
          <a:stretch/>
        </p:blipFill>
        <p:spPr bwMode="auto">
          <a:xfrm>
            <a:off x="5105400" y="1403469"/>
            <a:ext cx="3991947" cy="309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0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3530"/>
            <a:ext cx="4952999" cy="6086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smtClean="0">
                <a:solidFill>
                  <a:schemeClr val="bg1"/>
                </a:solidFill>
                <a:latin typeface="Berlin Sans FB" pitchFamily="34" charset="0"/>
              </a:rPr>
              <a:t>1</a:t>
            </a: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. Call to adventure and/or quest for identity or duty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2. Leaves home for a long period of time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3. Journey consists of difficult tasks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  <a:latin typeface="Berlin Sans FB" pitchFamily="34" charset="0"/>
              </a:rPr>
              <a:t>4</a:t>
            </a: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. Hero must depend on his wit</a:t>
            </a:r>
          </a:p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  <a:latin typeface="Berlin Sans FB" pitchFamily="34" charset="0"/>
              </a:rPr>
              <a:t>5</a:t>
            </a: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. Journey leads to a transformation or self-realization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  <a:latin typeface="Berlin Sans FB" pitchFamily="34" charset="0"/>
              </a:rPr>
              <a:t>6. Hero regains his rightful place in society</a:t>
            </a:r>
            <a:endParaRPr lang="en-US" sz="27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26" y="200"/>
            <a:ext cx="8349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Steps in the Epic Hero’s Journey</a:t>
            </a:r>
            <a:endParaRPr lang="en-US" sz="32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5" name="Picture 2" descr="File:Heroesjourney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798869" cy="38179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97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Heroesjourney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248400" cy="6279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822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86115"/>
            <a:ext cx="5699449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latin typeface="Berlin Sans FB Demi" pitchFamily="34" charset="0"/>
              </a:rPr>
              <a:t>The </a:t>
            </a:r>
            <a:r>
              <a:rPr lang="en-US" sz="2800" dirty="0">
                <a:latin typeface="Berlin Sans FB Demi" pitchFamily="34" charset="0"/>
              </a:rPr>
              <a:t>Greeks believed completely in the existence of </a:t>
            </a:r>
            <a:r>
              <a:rPr lang="en-US" sz="2800" u="sng" dirty="0" smtClean="0">
                <a:latin typeface="Berlin Sans FB Demi" pitchFamily="34" charset="0"/>
              </a:rPr>
              <a:t>gods and goddesses</a:t>
            </a:r>
            <a:r>
              <a:rPr lang="en-US" sz="2800" dirty="0" smtClean="0">
                <a:latin typeface="Berlin Sans FB Demi" pitchFamily="34" charset="0"/>
              </a:rPr>
              <a:t>; </a:t>
            </a:r>
            <a:r>
              <a:rPr lang="en-US" sz="2800" i="1" dirty="0" smtClean="0">
                <a:latin typeface="Berlin Sans FB Demi" pitchFamily="34" charset="0"/>
              </a:rPr>
              <a:t>polytheism</a:t>
            </a:r>
            <a:endParaRPr lang="en-US" sz="2800" dirty="0" smtClean="0">
              <a:latin typeface="Berlin Sans FB Demi" pitchFamily="34" charset="0"/>
            </a:endParaRP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b="0" dirty="0" smtClean="0">
                <a:latin typeface="Berlin Sans FB Demi" pitchFamily="34" charset="0"/>
              </a:rPr>
              <a:t>Believed that gods took an </a:t>
            </a:r>
            <a:r>
              <a:rPr lang="en-US" sz="2200" b="0" u="sng" dirty="0" smtClean="0">
                <a:latin typeface="Berlin Sans FB Demi" pitchFamily="34" charset="0"/>
              </a:rPr>
              <a:t>active interest in human life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b="0" dirty="0" smtClean="0">
                <a:latin typeface="Berlin Sans FB Demi" pitchFamily="34" charset="0"/>
              </a:rPr>
              <a:t>Gods behaved in </a:t>
            </a:r>
            <a:r>
              <a:rPr lang="en-US" sz="2200" b="0" u="sng" dirty="0" smtClean="0">
                <a:latin typeface="Berlin Sans FB Demi" pitchFamily="34" charset="0"/>
              </a:rPr>
              <a:t>human </a:t>
            </a:r>
            <a:r>
              <a:rPr lang="en-US" sz="2200" b="0" dirty="0" smtClean="0">
                <a:latin typeface="Berlin Sans FB Demi" pitchFamily="34" charset="0"/>
              </a:rPr>
              <a:t>ways</a:t>
            </a:r>
            <a:r>
              <a:rPr lang="en-US" sz="2200" b="0" u="sng" dirty="0" smtClean="0">
                <a:latin typeface="Berlin Sans FB Demi" pitchFamily="34" charset="0"/>
              </a:rPr>
              <a:t> </a:t>
            </a:r>
            <a:r>
              <a:rPr lang="en-US" sz="2200" b="0" dirty="0" smtClean="0">
                <a:latin typeface="Berlin Sans FB Demi" pitchFamily="34" charset="0"/>
              </a:rPr>
              <a:t>(possessed human characteristics)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b="0" u="sng" dirty="0">
                <a:latin typeface="Berlin Sans FB Demi" pitchFamily="34" charset="0"/>
              </a:rPr>
              <a:t>R</a:t>
            </a:r>
            <a:r>
              <a:rPr lang="en-US" sz="2200" b="0" u="sng" dirty="0" smtClean="0">
                <a:latin typeface="Berlin Sans FB Demi" pitchFamily="34" charset="0"/>
              </a:rPr>
              <a:t>espect </a:t>
            </a:r>
            <a:r>
              <a:rPr lang="en-US" sz="2200" b="0" dirty="0" smtClean="0">
                <a:latin typeface="Berlin Sans FB Demi" pitchFamily="34" charset="0"/>
              </a:rPr>
              <a:t>for the gods was essential for success and survival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Berlin Sans FB Demi" pitchFamily="34" charset="0"/>
              </a:rPr>
              <a:t>Greek culture also known for </a:t>
            </a:r>
            <a:r>
              <a:rPr lang="en-US" sz="2800" u="sng" dirty="0" smtClean="0">
                <a:latin typeface="Berlin Sans FB Demi" pitchFamily="34" charset="0"/>
              </a:rPr>
              <a:t>hero-worship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200" dirty="0">
                <a:latin typeface="Berlin Sans FB Demi" pitchFamily="34" charset="0"/>
              </a:rPr>
              <a:t>H</a:t>
            </a:r>
            <a:r>
              <a:rPr lang="en-US" sz="2200" dirty="0" smtClean="0">
                <a:latin typeface="Berlin Sans FB Demi" pitchFamily="34" charset="0"/>
              </a:rPr>
              <a:t>ero might be the town’s founder or a historical figure who played a major role in an important battle </a:t>
            </a:r>
          </a:p>
          <a:p>
            <a:endParaRPr lang="en-US" sz="22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v"/>
            </a:pP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4967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The Gods &amp; </a:t>
            </a: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Religious customs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24578" name="Picture 2" descr="http://static.tvtropes.org/pmwiki/pub/images/superheroes2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706571" cy="2371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80" name="Picture 4" descr="http://1.bp.blogspot.com/-GSa6ftrY2BY/UUptwg0iLtI/AAAAAAAAB3I/gjTrbQWHE8A/s1600/Greek+Myth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87286"/>
            <a:ext cx="3276600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95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" y="1143000"/>
            <a:ext cx="4531575" cy="5715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6699"/>
                </a:solidFill>
                <a:latin typeface="Berlin Sans FB" pitchFamily="34" charset="0"/>
              </a:rPr>
              <a:t>Definition: </a:t>
            </a:r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an extended simile that is elaborated in great detail and usually runs over several lines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Still uses “like” or “as”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Often contains thoughts that do not relate directly to the plot</a:t>
            </a:r>
          </a:p>
          <a:p>
            <a:r>
              <a:rPr lang="en-US" dirty="0" smtClean="0">
                <a:solidFill>
                  <a:schemeClr val="bg1"/>
                </a:solidFill>
                <a:latin typeface="Berlin Sans FB" pitchFamily="34" charset="0"/>
              </a:rPr>
              <a:t>Used for </a:t>
            </a:r>
            <a:r>
              <a:rPr lang="en-US" b="1" u="sng" dirty="0" smtClean="0">
                <a:solidFill>
                  <a:srgbClr val="FF6699"/>
                </a:solidFill>
                <a:latin typeface="Berlin Sans FB" pitchFamily="34" charset="0"/>
              </a:rPr>
              <a:t>emphasis</a:t>
            </a:r>
            <a:r>
              <a:rPr lang="en-US" dirty="0" smtClean="0">
                <a:solidFill>
                  <a:srgbClr val="FF6699"/>
                </a:solidFill>
                <a:latin typeface="Berlin Sans FB" pitchFamily="34" charset="0"/>
              </a:rPr>
              <a:t> </a:t>
            </a:r>
            <a:endParaRPr lang="en-US" dirty="0">
              <a:solidFill>
                <a:srgbClr val="FF6699"/>
              </a:solidFill>
              <a:latin typeface="Berlin Sans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5138" y="200"/>
            <a:ext cx="4899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Simile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3074" name="Picture 2" descr="http://1.bp.blogspot.com/-VrNdm5pCV34/TuzAkz5rs0I/AAAAAAAAAPU/JacRSC2CC-s/s1600/Untitled-Scanned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86" y="1371600"/>
            <a:ext cx="4380713" cy="30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0"/>
            <a:ext cx="4899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ll Sans Ultra Bold" pitchFamily="34" charset="0"/>
              </a:rPr>
              <a:t>Epic Simile</a:t>
            </a:r>
            <a:endParaRPr lang="en-US" sz="5400" b="1" u="sng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ll Sans Ultra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97845"/>
            <a:ext cx="489909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6699"/>
                </a:solidFill>
                <a:latin typeface="Berlin Sans FB" pitchFamily="34" charset="0"/>
              </a:rPr>
              <a:t>Hermes flight: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Berlin Sans FB" pitchFamily="34" charset="0"/>
              </a:rPr>
              <a:t>“A gull patrolling between the wave crests of the desolate sea will dip to catch a fish and douse his wings; no higher above the whitecaps Hermes flew until the distant island lay ahead, then rising shoreward from the violet ocean he stepped up to the cave” (Homer 652).</a:t>
            </a:r>
          </a:p>
          <a:p>
            <a:endParaRPr lang="en-US" sz="8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en-US" sz="2600" b="1" dirty="0" smtClean="0">
                <a:solidFill>
                  <a:srgbClr val="FF3399"/>
                </a:solidFill>
                <a:latin typeface="Berlin Sans FB" pitchFamily="34" charset="0"/>
              </a:rPr>
              <a:t>What is Hermes’ flight</a:t>
            </a:r>
          </a:p>
          <a:p>
            <a:r>
              <a:rPr lang="en-US" sz="2600" b="1" dirty="0" smtClean="0">
                <a:solidFill>
                  <a:srgbClr val="FF3399"/>
                </a:solidFill>
                <a:latin typeface="Berlin Sans FB" pitchFamily="34" charset="0"/>
              </a:rPr>
              <a:t>being compared to here?</a:t>
            </a:r>
            <a:endParaRPr lang="en-US" sz="2600" b="1" dirty="0">
              <a:solidFill>
                <a:srgbClr val="FF3399"/>
              </a:solidFill>
            </a:endParaRPr>
          </a:p>
        </p:txBody>
      </p:sp>
      <p:pic>
        <p:nvPicPr>
          <p:cNvPr id="3074" name="Picture 2" descr="http://images2.wikia.nocookie.net/__cb20091211191550/disney/images/3/3f/Herm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/>
        </p:blipFill>
        <p:spPr bwMode="auto">
          <a:xfrm>
            <a:off x="5791200" y="211571"/>
            <a:ext cx="2743200" cy="36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1.media.tumblr.com/tumblr_m9mpf936zJ1qbnvdao1_5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4346864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2878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Greeks also believed in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monsters 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and mythical creatures</a:t>
            </a: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1685" y="152400"/>
            <a:ext cx="66482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The Gods &amp; </a:t>
            </a: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Religious customs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25602" name="Picture 2" descr="http://3.bp.blogspot.com/-dA7kWttgqEM/TnuiutmPdbI/AAAAAAAAAGc/UMLc7dxjTqs/s1600/cyclo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6" y="2400300"/>
            <a:ext cx="253117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tenstory.blog.com/files/2011/11/Scylla_and_Charybdis_by_EarthDefec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24210" b="4330"/>
          <a:stretch/>
        </p:blipFill>
        <p:spPr bwMode="auto">
          <a:xfrm>
            <a:off x="2715959" y="3849460"/>
            <a:ext cx="2386601" cy="25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digital-art-gallery.com/oid/2/1300x938_1363_Mermaid_2d_fantasy_mermaid_girl_female_woman_picture_image_digital_ar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31358"/>
          <a:stretch/>
        </p:blipFill>
        <p:spPr bwMode="auto">
          <a:xfrm>
            <a:off x="2989036" y="2204356"/>
            <a:ext cx="4248822" cy="18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2.bp.blogspot.com/_sIEaz0sDW-8/S88iQL7M2YI/AAAAAAAAABE/pH8ouQbwEas/s1600/scyll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r="5144"/>
          <a:stretch/>
        </p:blipFill>
        <p:spPr bwMode="auto">
          <a:xfrm>
            <a:off x="5612257" y="3849460"/>
            <a:ext cx="3251201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4786" y="5700487"/>
            <a:ext cx="1752600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The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cyclops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22287" y="2365828"/>
            <a:ext cx="778713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Siren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84745" y="3414031"/>
            <a:ext cx="1059255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Scylla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1482" y="6412136"/>
            <a:ext cx="1415553" cy="49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Charybdis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927" y="1080655"/>
            <a:ext cx="525780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9CB5FA"/>
                </a:solidFill>
                <a:latin typeface="Berlin Sans FB Demi" pitchFamily="34" charset="0"/>
              </a:rPr>
              <a:t>An </a:t>
            </a:r>
            <a:r>
              <a:rPr lang="en-US" sz="2600" i="1" dirty="0">
                <a:solidFill>
                  <a:srgbClr val="9CB5FA"/>
                </a:solidFill>
                <a:latin typeface="Berlin Sans FB Demi" pitchFamily="34" charset="0"/>
              </a:rPr>
              <a:t>epic</a:t>
            </a:r>
            <a:r>
              <a:rPr lang="en-US" sz="2600" dirty="0">
                <a:solidFill>
                  <a:srgbClr val="9CB5FA"/>
                </a:solidFill>
                <a:latin typeface="Berlin Sans FB Demi" pitchFamily="34" charset="0"/>
              </a:rPr>
              <a:t> is a long, narrative poem about a national or legendary </a:t>
            </a:r>
            <a:r>
              <a:rPr lang="en-US" sz="2600" dirty="0" smtClean="0">
                <a:solidFill>
                  <a:srgbClr val="9CB5FA"/>
                </a:solidFill>
                <a:latin typeface="Berlin Sans FB Demi" pitchFamily="34" charset="0"/>
              </a:rPr>
              <a:t>hero.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600" dirty="0" smtClean="0">
                <a:latin typeface="Berlin Sans FB Demi" pitchFamily="34" charset="0"/>
              </a:rPr>
              <a:t>Ancient Greece produced two </a:t>
            </a:r>
            <a:r>
              <a:rPr lang="en-US" sz="2600" u="sng" dirty="0" smtClean="0">
                <a:latin typeface="Berlin Sans FB Demi" pitchFamily="34" charset="0"/>
              </a:rPr>
              <a:t>epics 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600" i="1" dirty="0" smtClean="0">
                <a:latin typeface="Berlin Sans FB Demi" pitchFamily="34" charset="0"/>
              </a:rPr>
              <a:t>The Iliad </a:t>
            </a:r>
            <a:r>
              <a:rPr lang="en-US" sz="2600" dirty="0" smtClean="0">
                <a:latin typeface="Berlin Sans FB Demi" pitchFamily="34" charset="0"/>
              </a:rPr>
              <a:t>and</a:t>
            </a:r>
            <a:r>
              <a:rPr lang="en-US" sz="2600" i="1" dirty="0" smtClean="0">
                <a:latin typeface="Berlin Sans FB Demi" pitchFamily="34" charset="0"/>
              </a:rPr>
              <a:t> The Odyssey </a:t>
            </a:r>
            <a:r>
              <a:rPr lang="en-US" sz="2600" dirty="0">
                <a:latin typeface="Berlin Sans FB Demi" pitchFamily="34" charset="0"/>
              </a:rPr>
              <a:t> </a:t>
            </a:r>
            <a:r>
              <a:rPr lang="en-US" sz="2600" dirty="0" smtClean="0">
                <a:latin typeface="Berlin Sans FB Demi" pitchFamily="34" charset="0"/>
              </a:rPr>
              <a:t>(900-700 B.C.)</a:t>
            </a:r>
            <a:endParaRPr lang="en-US" sz="2600" i="1" dirty="0" smtClean="0"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2600" i="1" dirty="0" smtClean="0"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600" dirty="0" smtClean="0">
                <a:latin typeface="Berlin Sans FB Demi" pitchFamily="34" charset="0"/>
              </a:rPr>
              <a:t> Both written by </a:t>
            </a:r>
            <a:r>
              <a:rPr lang="en-US" sz="2600" u="sng" dirty="0" smtClean="0">
                <a:latin typeface="Berlin Sans FB Demi" pitchFamily="34" charset="0"/>
              </a:rPr>
              <a:t>Homer</a:t>
            </a:r>
            <a:endParaRPr lang="en-US" sz="2600" dirty="0" smtClean="0">
              <a:latin typeface="Berlin Sans FB Demi" pitchFamily="34" charset="0"/>
            </a:endParaRP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600" dirty="0" smtClean="0">
                <a:latin typeface="Berlin Sans FB Demi" pitchFamily="34" charset="0"/>
              </a:rPr>
              <a:t>Blind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600" dirty="0" smtClean="0">
                <a:latin typeface="Berlin Sans FB Demi" pitchFamily="34" charset="0"/>
              </a:rPr>
              <a:t>No official information has been found regarding his birthdate or birthplace.  </a:t>
            </a:r>
          </a:p>
          <a:p>
            <a:pPr eaLnBrk="1" hangingPunct="1"/>
            <a:endParaRPr lang="en-US" sz="2200" dirty="0" smtClean="0">
              <a:latin typeface="Berlin Sans FB Demi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200" dirty="0">
              <a:latin typeface="Berlin Sans FB Demi" pitchFamily="34" charset="0"/>
            </a:endParaRPr>
          </a:p>
        </p:txBody>
      </p:sp>
      <p:pic>
        <p:nvPicPr>
          <p:cNvPr id="23554" name="Picture 2" descr="http://upload.wikimedia.org/wikipedia/en/thumb/0/02/Homer_Simpson_2006.png/212px-Homer_Simpson_20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066800"/>
            <a:ext cx="20193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faculty.maxwell.syr.edu/gaddis/hst210/sept23/Roman%20Homer%20Bu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2719387"/>
            <a:ext cx="191334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12366" y="173512"/>
            <a:ext cx="7566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Background info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724406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CB5FA"/>
                </a:solidFill>
                <a:latin typeface="Berlin Sans FB Demi" pitchFamily="34" charset="0"/>
              </a:rPr>
              <a:t>Trojan War (1200 B.C.)</a:t>
            </a:r>
          </a:p>
          <a:p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Legend: 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war began after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Paris 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(prince of Troy) kidnapped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Helen 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(most beautiful woman in the world) from her husband,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Menelaus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 (king of Sparta)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Menelaus built an army to get back his wife and restore his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pride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Odysseus was a soldier in this army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2366" y="173512"/>
            <a:ext cx="7566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Background info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5" name="Picture 2" descr="C:\Documents and Settings\Alexandra\My Documents\My Pictures\Educational Pictures\The Odyssey\Helen and Pari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1" y="1687753"/>
            <a:ext cx="3810000" cy="32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25291" y="4919762"/>
            <a:ext cx="3962400" cy="350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Paris &amp; Helen (from the movie 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Troy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Berlin Sans FB Demi" pitchFamily="34" charset="0"/>
              </a:rPr>
              <a:t>)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205345"/>
            <a:ext cx="5562599" cy="629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9CB5FA"/>
                </a:solidFill>
                <a:latin typeface="Berlin Sans FB Demi" pitchFamily="34" charset="0"/>
              </a:rPr>
              <a:t>Odysseus</a:t>
            </a:r>
            <a:r>
              <a:rPr lang="en-US" sz="2500" dirty="0" smtClean="0">
                <a:latin typeface="Berlin Sans FB Demi" pitchFamily="34" charset="0"/>
              </a:rPr>
              <a:t> = King of </a:t>
            </a:r>
            <a:r>
              <a:rPr lang="en-US" sz="2500" u="sng" dirty="0" smtClean="0">
                <a:latin typeface="Berlin Sans FB Demi" pitchFamily="34" charset="0"/>
              </a:rPr>
              <a:t>Ithaca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latin typeface="Berlin Sans FB Demi" pitchFamily="34" charset="0"/>
              </a:rPr>
              <a:t>The Greeks battled the Trojans for </a:t>
            </a:r>
            <a:r>
              <a:rPr lang="en-US" sz="2500" u="sng" dirty="0" smtClean="0">
                <a:latin typeface="Berlin Sans FB Demi" pitchFamily="34" charset="0"/>
              </a:rPr>
              <a:t>10 years</a:t>
            </a:r>
            <a:r>
              <a:rPr lang="en-US" sz="2500" dirty="0" smtClean="0">
                <a:latin typeface="Berlin Sans FB Demi" pitchFamily="34" charset="0"/>
              </a:rPr>
              <a:t>, but had little success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9CB5FA"/>
                </a:solidFill>
                <a:latin typeface="Berlin Sans FB Demi" pitchFamily="34" charset="0"/>
              </a:rPr>
              <a:t>Odysseus </a:t>
            </a:r>
            <a:r>
              <a:rPr lang="en-US" sz="2500" dirty="0" smtClean="0">
                <a:latin typeface="Berlin Sans FB Demi" pitchFamily="34" charset="0"/>
              </a:rPr>
              <a:t>thought of a plan to trick the Trojans into thinking that the Greeks forfeited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latin typeface="Berlin Sans FB Demi" pitchFamily="34" charset="0"/>
                <a:hlinkClick r:id="rId3"/>
              </a:rPr>
              <a:t>The Trojan Horse</a:t>
            </a:r>
            <a:endParaRPr lang="en-US" sz="2500" dirty="0" smtClean="0">
              <a:latin typeface="Berlin Sans FB Demi" pitchFamily="34" charset="0"/>
            </a:endParaRP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latin typeface="Berlin Sans FB Demi" pitchFamily="34" charset="0"/>
              </a:rPr>
              <a:t>Gave the Greeks </a:t>
            </a:r>
            <a:r>
              <a:rPr lang="en-US" sz="2500" u="sng" dirty="0" smtClean="0">
                <a:latin typeface="Berlin Sans FB Demi" pitchFamily="34" charset="0"/>
              </a:rPr>
              <a:t>access</a:t>
            </a:r>
            <a:r>
              <a:rPr lang="en-US" sz="2500" dirty="0" smtClean="0">
                <a:latin typeface="Berlin Sans FB Demi" pitchFamily="34" charset="0"/>
              </a:rPr>
              <a:t> into the city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latin typeface="Berlin Sans FB Demi" pitchFamily="34" charset="0"/>
              </a:rPr>
              <a:t>It worked!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500" dirty="0" smtClean="0">
                <a:latin typeface="Berlin Sans FB Demi" pitchFamily="34" charset="0"/>
              </a:rPr>
              <a:t>The Greeks defeated the Trojans</a:t>
            </a:r>
          </a:p>
          <a:p>
            <a:pPr lvl="1" indent="0" eaLnBrk="1" hangingPunct="1"/>
            <a:r>
              <a:rPr lang="en-US" sz="2300" dirty="0" smtClean="0">
                <a:latin typeface="Berlin Sans FB Demi" pitchFamily="34" charset="0"/>
              </a:rPr>
              <a:t>*** written between </a:t>
            </a:r>
            <a:r>
              <a:rPr lang="en-US" sz="2300" u="sng" dirty="0" smtClean="0">
                <a:latin typeface="Berlin Sans FB Demi" pitchFamily="34" charset="0"/>
              </a:rPr>
              <a:t>750-650 </a:t>
            </a:r>
            <a:r>
              <a:rPr lang="en-US" sz="2300" dirty="0" smtClean="0">
                <a:latin typeface="Berlin Sans FB Demi" pitchFamily="34" charset="0"/>
              </a:rPr>
              <a:t>BC, but it’s setting is </a:t>
            </a:r>
            <a:r>
              <a:rPr lang="en-US" sz="2300" u="sng" dirty="0" smtClean="0">
                <a:latin typeface="Berlin Sans FB Demi" pitchFamily="34" charset="0"/>
              </a:rPr>
              <a:t>around 12</a:t>
            </a:r>
            <a:r>
              <a:rPr lang="en-US" sz="2300" u="sng" baseline="30000" dirty="0" smtClean="0">
                <a:latin typeface="Berlin Sans FB Demi" pitchFamily="34" charset="0"/>
              </a:rPr>
              <a:t>th</a:t>
            </a:r>
            <a:r>
              <a:rPr lang="en-US" sz="2300" u="sng" dirty="0" smtClean="0">
                <a:latin typeface="Berlin Sans FB Demi" pitchFamily="34" charset="0"/>
              </a:rPr>
              <a:t> century </a:t>
            </a:r>
            <a:r>
              <a:rPr lang="en-US" sz="2300" dirty="0" smtClean="0">
                <a:latin typeface="Berlin Sans FB Demi" pitchFamily="34" charset="0"/>
              </a:rPr>
              <a:t>BC***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endParaRPr lang="en-US" sz="2800" dirty="0">
              <a:latin typeface="Berlin Sans FB Dem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366" y="173512"/>
            <a:ext cx="75668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Background info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26626" name="Picture 2" descr="http://primism.com/wp-content/uploads/2013/02/trojan-hor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t="1552" r="9552" b="11273"/>
          <a:stretch/>
        </p:blipFill>
        <p:spPr bwMode="auto">
          <a:xfrm>
            <a:off x="6026725" y="4038600"/>
            <a:ext cx="3034147" cy="26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0.tqn.com/d/atheism/1/0/4/U/TroyMap-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72" y="1205345"/>
            <a:ext cx="3829628" cy="270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6927" y="685800"/>
            <a:ext cx="6102927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CB5FA"/>
                </a:solidFill>
                <a:latin typeface="Berlin Sans FB Demi" pitchFamily="34" charset="0"/>
              </a:rPr>
              <a:t>Intelligence</a:t>
            </a:r>
            <a:r>
              <a:rPr lang="en-US" sz="2800" dirty="0" smtClean="0">
                <a:latin typeface="Berlin Sans FB Demi" pitchFamily="34" charset="0"/>
              </a:rPr>
              <a:t>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800" dirty="0" smtClean="0"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CB5FA"/>
                </a:solidFill>
                <a:latin typeface="Berlin Sans FB Demi" pitchFamily="34" charset="0"/>
              </a:rPr>
              <a:t>Glory: </a:t>
            </a:r>
            <a:r>
              <a:rPr lang="en-US" sz="2800" dirty="0" smtClean="0">
                <a:latin typeface="Berlin Sans FB Demi" pitchFamily="34" charset="0"/>
              </a:rPr>
              <a:t>equivalent to FAME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Berlin Sans FB Demi" pitchFamily="34" charset="0"/>
              </a:rPr>
              <a:t>War stories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Berlin Sans FB Demi" pitchFamily="34" charset="0"/>
              </a:rPr>
              <a:t>Souls that achieved glory during life were given privileges in Hades</a:t>
            </a:r>
          </a:p>
          <a:p>
            <a:pPr lvl="1" indent="0" eaLnBrk="1" hangingPunct="1"/>
            <a:endParaRPr lang="en-US" sz="800" dirty="0" smtClean="0"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CB5FA"/>
                </a:solidFill>
                <a:latin typeface="Berlin Sans FB Demi" pitchFamily="34" charset="0"/>
              </a:rPr>
              <a:t>Hospitality: </a:t>
            </a:r>
            <a:r>
              <a:rPr lang="en-US" sz="2800" dirty="0" smtClean="0">
                <a:latin typeface="Berlin Sans FB Demi" pitchFamily="34" charset="0"/>
              </a:rPr>
              <a:t>Helping others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Berlin Sans FB Demi" pitchFamily="34" charset="0"/>
              </a:rPr>
              <a:t>Offered food, shelter, protection to travelers without question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Berlin Sans FB Demi" pitchFamily="34" charset="0"/>
              </a:rPr>
              <a:t>Hospitable even when they didn’t want to be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Berlin Sans FB Demi" pitchFamily="34" charset="0"/>
              </a:rPr>
              <a:t>Brotherly duty or fear of the gods?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endParaRPr lang="en-US" sz="800" dirty="0" smtClean="0">
              <a:solidFill>
                <a:srgbClr val="9CB5FA"/>
              </a:solidFill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CB5FA"/>
                </a:solidFill>
                <a:latin typeface="Berlin Sans FB Demi" pitchFamily="34" charset="0"/>
              </a:rPr>
              <a:t>Loyalty: </a:t>
            </a:r>
            <a:r>
              <a:rPr lang="en-US" sz="2800" dirty="0" smtClean="0">
                <a:latin typeface="Berlin Sans FB Demi" pitchFamily="34" charset="0"/>
              </a:rPr>
              <a:t>family, community, &amp; gods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800" dirty="0" smtClean="0">
              <a:solidFill>
                <a:srgbClr val="9CB5FA"/>
              </a:solidFill>
              <a:latin typeface="Berlin Sans FB Dem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CB5FA"/>
                </a:solidFill>
                <a:latin typeface="Berlin Sans FB Demi" pitchFamily="34" charset="0"/>
              </a:rPr>
              <a:t>Bravery</a:t>
            </a:r>
            <a:endParaRPr lang="en-US" sz="2800" dirty="0">
              <a:latin typeface="Berlin Sans FB Dem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927" y="0"/>
            <a:ext cx="8962646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Ancient Greek Values</a:t>
            </a:r>
            <a:endParaRPr lang="en-US" sz="4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5122" name="Picture 2" descr="http://usf.vc/wp-content/uploads/2013/03/valu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 t="16029" r="5883" b="15911"/>
          <a:stretch/>
        </p:blipFill>
        <p:spPr bwMode="auto">
          <a:xfrm rot="5400000">
            <a:off x="4691889" y="2263680"/>
            <a:ext cx="5777218" cy="29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5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469823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In </a:t>
            </a:r>
            <a:r>
              <a:rPr lang="en-US" sz="2400" i="1" dirty="0" smtClean="0">
                <a:solidFill>
                  <a:schemeClr val="bg1"/>
                </a:solidFill>
                <a:latin typeface="Berlin Sans FB Demi" pitchFamily="34" charset="0"/>
              </a:rPr>
              <a:t>The Odyssey</a:t>
            </a:r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, Homer starts by telling about the last days of the </a:t>
            </a:r>
            <a:r>
              <a:rPr lang="en-US" sz="2400" u="sng" dirty="0" smtClean="0">
                <a:solidFill>
                  <a:schemeClr val="bg1"/>
                </a:solidFill>
                <a:latin typeface="Berlin Sans FB Demi" pitchFamily="34" charset="0"/>
              </a:rPr>
              <a:t>Trojan War </a:t>
            </a:r>
          </a:p>
          <a:p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The man responsible for the fall of Troy is </a:t>
            </a:r>
            <a:r>
              <a:rPr lang="en-US" sz="2400" u="sng" dirty="0" smtClean="0">
                <a:solidFill>
                  <a:srgbClr val="9CB5FA"/>
                </a:solidFill>
                <a:latin typeface="Berlin Sans FB Demi" pitchFamily="34" charset="0"/>
              </a:rPr>
              <a:t>Odysseus</a:t>
            </a:r>
            <a:endParaRPr lang="en-US" sz="2400" dirty="0" smtClean="0">
              <a:solidFill>
                <a:srgbClr val="9CB5FA"/>
              </a:solidFill>
              <a:latin typeface="Berlin Sans FB Demi" pitchFamily="34" charset="0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Trojan Horse story</a:t>
            </a:r>
          </a:p>
          <a:p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Because Odysseus was instrumental in Troy’s destruction, </a:t>
            </a:r>
            <a:r>
              <a:rPr lang="en-US" sz="2400" i="1" dirty="0" smtClean="0">
                <a:solidFill>
                  <a:srgbClr val="9CB5FA"/>
                </a:solidFill>
                <a:latin typeface="Berlin Sans FB Demi" pitchFamily="34" charset="0"/>
              </a:rPr>
              <a:t>he </a:t>
            </a:r>
            <a:r>
              <a:rPr lang="en-US" sz="2400" i="1" u="sng" dirty="0" smtClean="0">
                <a:solidFill>
                  <a:srgbClr val="9CB5FA"/>
                </a:solidFill>
                <a:latin typeface="Berlin Sans FB Demi" pitchFamily="34" charset="0"/>
              </a:rPr>
              <a:t>angered </a:t>
            </a:r>
            <a:r>
              <a:rPr lang="en-US" sz="2400" i="1" dirty="0" smtClean="0">
                <a:solidFill>
                  <a:srgbClr val="9CB5FA"/>
                </a:solidFill>
                <a:latin typeface="Berlin Sans FB Demi" pitchFamily="34" charset="0"/>
              </a:rPr>
              <a:t>the gods who were sympathetic to Troy</a:t>
            </a:r>
            <a:endParaRPr lang="en-US" sz="2400" i="1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The gods vow that he will have a long and difficult </a:t>
            </a:r>
            <a:r>
              <a:rPr lang="en-US" sz="2000" u="sng" dirty="0" smtClean="0">
                <a:solidFill>
                  <a:schemeClr val="bg1"/>
                </a:solidFill>
                <a:latin typeface="Berlin Sans FB Demi" pitchFamily="34" charset="0"/>
              </a:rPr>
              <a:t>journey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home.  </a:t>
            </a:r>
          </a:p>
          <a:p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1046" y="173512"/>
            <a:ext cx="5289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The Odyssey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pic>
        <p:nvPicPr>
          <p:cNvPr id="29700" name="Picture 4" descr="http://images.cheezburger.com/completestore/2010/12/4/95876f3f-2145-402e-8184-1ea670885f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3348"/>
          <a:stretch/>
        </p:blipFill>
        <p:spPr bwMode="auto">
          <a:xfrm>
            <a:off x="4495808" y="1524000"/>
            <a:ext cx="4481937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2600" y="5153891"/>
            <a:ext cx="3415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66FFFF"/>
                </a:solidFill>
                <a:latin typeface="Forte" pitchFamily="66" charset="0"/>
              </a:rPr>
              <a:t>**This journey takes </a:t>
            </a:r>
            <a:r>
              <a:rPr lang="en-US" sz="2400" u="sng" dirty="0" smtClean="0">
                <a:solidFill>
                  <a:srgbClr val="66FFFF"/>
                </a:solidFill>
                <a:latin typeface="Forte" pitchFamily="66" charset="0"/>
              </a:rPr>
              <a:t>10 years</a:t>
            </a:r>
            <a:r>
              <a:rPr lang="en-US" sz="2400" dirty="0">
                <a:solidFill>
                  <a:srgbClr val="66FFFF"/>
                </a:solidFill>
                <a:latin typeface="Forte" pitchFamily="66" charset="0"/>
              </a:rPr>
              <a:t> </a:t>
            </a:r>
            <a:r>
              <a:rPr lang="en-US" sz="2400" dirty="0" smtClean="0">
                <a:solidFill>
                  <a:srgbClr val="66FFFF"/>
                </a:solidFill>
                <a:latin typeface="Forte" pitchFamily="66" charset="0"/>
              </a:rPr>
              <a:t>and is the subject of </a:t>
            </a:r>
            <a:r>
              <a:rPr lang="en-US" sz="2400" i="1" dirty="0" smtClean="0">
                <a:solidFill>
                  <a:srgbClr val="66FFFF"/>
                </a:solidFill>
                <a:latin typeface="Forte" pitchFamily="66" charset="0"/>
              </a:rPr>
              <a:t>The Odyssey.**</a:t>
            </a:r>
            <a:endParaRPr lang="en-US" sz="2400" dirty="0" smtClean="0">
              <a:solidFill>
                <a:srgbClr val="66FFFF"/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51046" y="173512"/>
            <a:ext cx="5289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ill Sans Ultra Bold" pitchFamily="34" charset="0"/>
              </a:rPr>
              <a:t>The Odyssey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ill Sans Ultra Bold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469823" cy="563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Odysseus and his men encounter many dangers which make their return to Ithaca difficult:</a:t>
            </a:r>
          </a:p>
          <a:p>
            <a:pPr lvl="1"/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Monsters</a:t>
            </a:r>
          </a:p>
          <a:p>
            <a:pPr lvl="1"/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Women who try to keep him from his wife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Berlin Sans FB Demi" pitchFamily="34" charset="0"/>
              </a:rPr>
              <a:t>Somehow, Odysseus always finds a way to get out of difficult situations</a:t>
            </a:r>
          </a:p>
          <a:p>
            <a:pPr lvl="1"/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Intelligence/cleverness</a:t>
            </a:r>
          </a:p>
          <a:p>
            <a:pPr lvl="1"/>
            <a:r>
              <a:rPr lang="en-US" sz="2400" u="sng" dirty="0" smtClean="0">
                <a:solidFill>
                  <a:srgbClr val="9CB5FA"/>
                </a:solidFill>
                <a:latin typeface="Berlin Sans FB Demi" pitchFamily="34" charset="0"/>
              </a:rPr>
              <a:t>Quick thinking</a:t>
            </a:r>
          </a:p>
          <a:p>
            <a:pPr lvl="1"/>
            <a:r>
              <a:rPr lang="en-US" sz="2400" dirty="0" smtClean="0">
                <a:solidFill>
                  <a:srgbClr val="9CB5FA"/>
                </a:solidFill>
                <a:latin typeface="Berlin Sans FB Demi" pitchFamily="34" charset="0"/>
              </a:rPr>
              <a:t>Bravery</a:t>
            </a:r>
          </a:p>
        </p:txBody>
      </p:sp>
      <p:pic>
        <p:nvPicPr>
          <p:cNvPr id="30730" name="Picture 10" descr="http://www.teachwithmovies.org/guides/odyssey-DVD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810000" cy="538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10592</TotalTime>
  <Words>962</Words>
  <Application>Microsoft Office PowerPoint</Application>
  <PresentationFormat>On-screen Show (4:3)</PresentationFormat>
  <Paragraphs>141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PCSD</cp:lastModifiedBy>
  <cp:revision>25</cp:revision>
  <dcterms:created xsi:type="dcterms:W3CDTF">2013-10-15T23:24:51Z</dcterms:created>
  <dcterms:modified xsi:type="dcterms:W3CDTF">2016-04-11T22:02:44Z</dcterms:modified>
</cp:coreProperties>
</file>