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sldIdLst>
    <p:sldId id="257" r:id="rId2"/>
    <p:sldId id="274" r:id="rId3"/>
    <p:sldId id="275" r:id="rId4"/>
    <p:sldId id="276" r:id="rId5"/>
    <p:sldId id="277" r:id="rId6"/>
    <p:sldId id="278" r:id="rId7"/>
    <p:sldId id="279" r:id="rId8"/>
    <p:sldId id="281" r:id="rId9"/>
    <p:sldId id="282" r:id="rId10"/>
    <p:sldId id="283" r:id="rId11"/>
    <p:sldId id="280" r:id="rId12"/>
    <p:sldId id="284" r:id="rId13"/>
    <p:sldId id="285" r:id="rId14"/>
    <p:sldId id="286" r:id="rId15"/>
    <p:sldId id="288" r:id="rId16"/>
    <p:sldId id="287" r:id="rId17"/>
    <p:sldId id="289" r:id="rId18"/>
    <p:sldId id="291" r:id="rId19"/>
    <p:sldId id="290" r:id="rId20"/>
    <p:sldId id="292" r:id="rId21"/>
    <p:sldId id="293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A681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24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77AEE-157C-45E2-A806-4BD1BF16E5B0}" type="datetimeFigureOut">
              <a:rPr lang="en-US" smtClean="0"/>
              <a:t>12/3/2014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0013D69-AB2D-4661-A66C-EAFB9F896050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77AEE-157C-45E2-A806-4BD1BF16E5B0}" type="datetimeFigureOut">
              <a:rPr lang="en-US" smtClean="0"/>
              <a:t>12/3/2014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13D69-AB2D-4661-A66C-EAFB9F896050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77AEE-157C-45E2-A806-4BD1BF16E5B0}" type="datetimeFigureOut">
              <a:rPr lang="en-US" smtClean="0"/>
              <a:t>12/3/2014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13D69-AB2D-4661-A66C-EAFB9F896050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381000"/>
            <a:ext cx="76200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066800" y="1752600"/>
            <a:ext cx="37338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953000" y="1752600"/>
            <a:ext cx="3733800" cy="4114800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5" name="Rectangle 103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103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103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C240BD-71AA-BF4F-ABB5-CB8460C0A24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1238808"/>
      </p:ext>
    </p:extLst>
  </p:cSld>
  <p:clrMapOvr>
    <a:masterClrMapping/>
  </p:clrMapOvr>
  <p:transition>
    <p:random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381000"/>
            <a:ext cx="76200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1066800" y="1752600"/>
            <a:ext cx="3733800" cy="4114800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0" y="1752600"/>
            <a:ext cx="37338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03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103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103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BC1122-F4C6-384E-8D2D-914F0DC7314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6332681"/>
      </p:ext>
    </p:extLst>
  </p:cSld>
  <p:clrMapOvr>
    <a:masterClrMapping/>
  </p:clrMapOvr>
  <p:transition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77AEE-157C-45E2-A806-4BD1BF16E5B0}" type="datetimeFigureOut">
              <a:rPr lang="en-US" smtClean="0"/>
              <a:t>12/3/2014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13D69-AB2D-4661-A66C-EAFB9F896050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77AEE-157C-45E2-A806-4BD1BF16E5B0}" type="datetimeFigureOut">
              <a:rPr lang="en-US" smtClean="0"/>
              <a:t>12/3/2014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13D69-AB2D-4661-A66C-EAFB9F896050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77AEE-157C-45E2-A806-4BD1BF16E5B0}" type="datetimeFigureOut">
              <a:rPr lang="en-US" smtClean="0"/>
              <a:t>12/3/2014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13D69-AB2D-4661-A66C-EAFB9F896050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77AEE-157C-45E2-A806-4BD1BF16E5B0}" type="datetimeFigureOut">
              <a:rPr lang="en-US" smtClean="0"/>
              <a:t>12/3/2014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13D69-AB2D-4661-A66C-EAFB9F896050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77AEE-157C-45E2-A806-4BD1BF16E5B0}" type="datetimeFigureOut">
              <a:rPr lang="en-US" smtClean="0"/>
              <a:t>12/3/2014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13D69-AB2D-4661-A66C-EAFB9F896050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77AEE-157C-45E2-A806-4BD1BF16E5B0}" type="datetimeFigureOut">
              <a:rPr lang="en-US" smtClean="0"/>
              <a:t>12/3/2014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13D69-AB2D-4661-A66C-EAFB9F896050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77AEE-157C-45E2-A806-4BD1BF16E5B0}" type="datetimeFigureOut">
              <a:rPr lang="en-US" smtClean="0"/>
              <a:t>12/3/2014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13D69-AB2D-4661-A66C-EAFB9F896050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77AEE-157C-45E2-A806-4BD1BF16E5B0}" type="datetimeFigureOut">
              <a:rPr lang="en-US" smtClean="0"/>
              <a:t>12/3/2014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13D69-AB2D-4661-A66C-EAFB9F896050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AA77AEE-157C-45E2-A806-4BD1BF16E5B0}" type="datetimeFigureOut">
              <a:rPr lang="en-US" smtClean="0"/>
              <a:t>12/3/2014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40013D69-AB2D-4661-A66C-EAFB9F896050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" y="838200"/>
            <a:ext cx="8229600" cy="1143000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en-US" sz="4800" dirty="0" smtClean="0">
                <a:cs typeface="+mj-cs"/>
              </a:rPr>
              <a:t>Jane Schaffer </a:t>
            </a:r>
            <a:br>
              <a:rPr lang="en-US" sz="4800" dirty="0" smtClean="0">
                <a:cs typeface="+mj-cs"/>
              </a:rPr>
            </a:br>
            <a:r>
              <a:rPr lang="en-US" sz="4800" dirty="0" smtClean="0">
                <a:cs typeface="+mj-cs"/>
              </a:rPr>
              <a:t>Writing Strategy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02758" y="3735573"/>
            <a:ext cx="7772400" cy="1771650"/>
          </a:xfrm>
        </p:spPr>
        <p:txBody>
          <a:bodyPr>
            <a:normAutofit fontScale="92500" lnSpcReduction="10000"/>
          </a:bodyPr>
          <a:lstStyle/>
          <a:p>
            <a:pPr algn="ctr" eaLnBrk="1" hangingPunct="1">
              <a:defRPr/>
            </a:pPr>
            <a:r>
              <a:rPr lang="en-US" sz="3800" dirty="0" smtClean="0">
                <a:cs typeface="+mn-cs"/>
              </a:rPr>
              <a:t>How to Write</a:t>
            </a:r>
          </a:p>
          <a:p>
            <a:pPr algn="ctr" eaLnBrk="1" hangingPunct="1">
              <a:defRPr/>
            </a:pPr>
            <a:r>
              <a:rPr lang="en-US" sz="3800" dirty="0" smtClean="0">
                <a:cs typeface="+mn-cs"/>
              </a:rPr>
              <a:t> an </a:t>
            </a:r>
          </a:p>
          <a:p>
            <a:pPr algn="ctr" eaLnBrk="1" hangingPunct="1">
              <a:defRPr/>
            </a:pPr>
            <a:r>
              <a:rPr lang="en-US" sz="3800" dirty="0" smtClean="0">
                <a:cs typeface="+mn-cs"/>
              </a:rPr>
              <a:t>Effective Paragraph</a:t>
            </a:r>
          </a:p>
        </p:txBody>
      </p:sp>
    </p:spTree>
    <p:extLst>
      <p:ext uri="{BB962C8B-B14F-4D97-AF65-F5344CB8AC3E}">
        <p14:creationId xmlns:p14="http://schemas.microsoft.com/office/powerpoint/2010/main" val="26144284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 smtClean="0">
                <a:cs typeface="+mj-cs"/>
              </a:rPr>
              <a:t>Example Commentary Sentences (2 </a:t>
            </a:r>
            <a:r>
              <a:rPr lang="en-US" dirty="0" smtClean="0">
                <a:solidFill>
                  <a:srgbClr val="008000"/>
                </a:solidFill>
                <a:cs typeface="+mj-cs"/>
              </a:rPr>
              <a:t>CM</a:t>
            </a:r>
            <a:r>
              <a:rPr lang="en-US" dirty="0" smtClean="0">
                <a:cs typeface="+mj-cs"/>
              </a:rPr>
              <a:t>s)</a:t>
            </a:r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223284" y="1981200"/>
            <a:ext cx="8615916" cy="4247317"/>
          </a:xfrm>
          <a:prstGeom prst="rect">
            <a:avLst/>
          </a:prstGeom>
          <a:ln/>
          <a:ex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sz="4500" b="1" dirty="0" smtClean="0"/>
              <a:t>This </a:t>
            </a:r>
            <a:r>
              <a:rPr lang="en-US" sz="4500" b="1" dirty="0"/>
              <a:t>shows that </a:t>
            </a:r>
            <a:r>
              <a:rPr lang="en-US" sz="4500" b="1" dirty="0" smtClean="0">
                <a:solidFill>
                  <a:srgbClr val="05AB58"/>
                </a:solidFill>
              </a:rPr>
              <a:t>t</a:t>
            </a:r>
            <a:r>
              <a:rPr lang="en-US" sz="4500" b="1" dirty="0" smtClean="0">
                <a:solidFill>
                  <a:srgbClr val="05AB58"/>
                </a:solidFill>
                <a:cs typeface="+mn-cs"/>
              </a:rPr>
              <a:t>he </a:t>
            </a:r>
            <a:r>
              <a:rPr lang="en-US" sz="4500" b="1" dirty="0">
                <a:solidFill>
                  <a:srgbClr val="05AB58"/>
                </a:solidFill>
                <a:cs typeface="+mn-cs"/>
              </a:rPr>
              <a:t>wolf is unable to blow down the brick house</a:t>
            </a:r>
            <a:r>
              <a:rPr lang="en-US" sz="4500" b="1" dirty="0" smtClean="0">
                <a:solidFill>
                  <a:srgbClr val="05AB58"/>
                </a:solidFill>
                <a:cs typeface="+mn-cs"/>
              </a:rPr>
              <a:t>.</a:t>
            </a:r>
          </a:p>
          <a:p>
            <a:pPr>
              <a:defRPr/>
            </a:pPr>
            <a:r>
              <a:rPr lang="en-US" sz="4500" b="1" dirty="0" smtClean="0">
                <a:cs typeface="+mn-cs"/>
              </a:rPr>
              <a:t>This </a:t>
            </a:r>
            <a:r>
              <a:rPr lang="en-US" sz="4500" b="1" dirty="0">
                <a:cs typeface="+mn-cs"/>
              </a:rPr>
              <a:t>shows that </a:t>
            </a:r>
            <a:r>
              <a:rPr lang="en-US" sz="4500" b="1" dirty="0">
                <a:solidFill>
                  <a:srgbClr val="05AB58"/>
                </a:solidFill>
                <a:cs typeface="+mn-cs"/>
              </a:rPr>
              <a:t>the third pig is smarter than his brothers, who were both eaten by the wolf.</a:t>
            </a:r>
          </a:p>
        </p:txBody>
      </p:sp>
    </p:spTree>
    <p:extLst>
      <p:ext uri="{BB962C8B-B14F-4D97-AF65-F5344CB8AC3E}">
        <p14:creationId xmlns:p14="http://schemas.microsoft.com/office/powerpoint/2010/main" val="41105466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1219200" y="533400"/>
            <a:ext cx="6931025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5000" dirty="0">
                <a:cs typeface="+mn-cs"/>
              </a:rPr>
              <a:t>One Chunk: 1 </a:t>
            </a:r>
            <a:r>
              <a:rPr lang="en-US" sz="5000" dirty="0">
                <a:solidFill>
                  <a:srgbClr val="FF0000"/>
                </a:solidFill>
                <a:cs typeface="+mn-cs"/>
              </a:rPr>
              <a:t>CD</a:t>
            </a:r>
            <a:r>
              <a:rPr lang="en-US" sz="5000" dirty="0">
                <a:cs typeface="+mn-cs"/>
              </a:rPr>
              <a:t> + 2 </a:t>
            </a:r>
            <a:r>
              <a:rPr lang="en-US" sz="5000" dirty="0">
                <a:solidFill>
                  <a:srgbClr val="008000"/>
                </a:solidFill>
                <a:cs typeface="+mn-cs"/>
              </a:rPr>
              <a:t>CM</a:t>
            </a:r>
          </a:p>
        </p:txBody>
      </p:sp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1219200" y="1346200"/>
            <a:ext cx="7391400" cy="4770537"/>
          </a:xfrm>
          <a:prstGeom prst="rect">
            <a:avLst/>
          </a:prstGeom>
          <a:ln/>
          <a:ex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800" dirty="0">
                <a:solidFill>
                  <a:schemeClr val="accent6">
                    <a:lumMod val="50000"/>
                  </a:schemeClr>
                </a:solidFill>
                <a:cs typeface="+mn-cs"/>
              </a:rPr>
              <a:t>For example, remembering his mother</a:t>
            </a:r>
            <a:r>
              <a:rPr lang="ja-JP" altLang="en-US" sz="3800" dirty="0">
                <a:solidFill>
                  <a:schemeClr val="accent6">
                    <a:lumMod val="50000"/>
                  </a:schemeClr>
                </a:solidFill>
                <a:latin typeface="Arial"/>
                <a:cs typeface="+mn-cs"/>
              </a:rPr>
              <a:t>’</a:t>
            </a:r>
            <a:r>
              <a:rPr lang="en-US" sz="3800" dirty="0">
                <a:solidFill>
                  <a:schemeClr val="accent6">
                    <a:lumMod val="50000"/>
                  </a:schemeClr>
                </a:solidFill>
                <a:cs typeface="+mn-cs"/>
              </a:rPr>
              <a:t>s warning about a wolf, he builds his house out of sturdy brick</a:t>
            </a:r>
            <a:r>
              <a:rPr lang="en-US" sz="3800" dirty="0" smtClean="0">
                <a:solidFill>
                  <a:schemeClr val="accent6">
                    <a:lumMod val="50000"/>
                  </a:schemeClr>
                </a:solidFill>
                <a:cs typeface="+mn-cs"/>
              </a:rPr>
              <a:t>. </a:t>
            </a:r>
            <a:r>
              <a:rPr lang="en-US" sz="3800" u="sng" dirty="0">
                <a:solidFill>
                  <a:srgbClr val="1A6816"/>
                </a:solidFill>
              </a:rPr>
              <a:t>This shows that</a:t>
            </a:r>
            <a:r>
              <a:rPr lang="en-US" sz="3800" u="sng" dirty="0" smtClean="0">
                <a:solidFill>
                  <a:srgbClr val="1A6816"/>
                </a:solidFill>
              </a:rPr>
              <a:t> </a:t>
            </a:r>
            <a:r>
              <a:rPr lang="en-US" sz="3800" dirty="0" smtClean="0">
                <a:solidFill>
                  <a:srgbClr val="1A6816"/>
                </a:solidFill>
                <a:cs typeface="+mn-cs"/>
              </a:rPr>
              <a:t>the </a:t>
            </a:r>
            <a:r>
              <a:rPr lang="en-US" sz="3800" dirty="0">
                <a:solidFill>
                  <a:srgbClr val="1A6816"/>
                </a:solidFill>
                <a:cs typeface="+mn-cs"/>
              </a:rPr>
              <a:t>wolf is unable to blow down the brick house.  </a:t>
            </a:r>
            <a:r>
              <a:rPr lang="en-US" sz="3800" u="sng" dirty="0">
                <a:solidFill>
                  <a:srgbClr val="1A6816"/>
                </a:solidFill>
                <a:cs typeface="+mn-cs"/>
              </a:rPr>
              <a:t>This shows that </a:t>
            </a:r>
            <a:r>
              <a:rPr lang="en-US" sz="3800" dirty="0">
                <a:solidFill>
                  <a:srgbClr val="1A6816"/>
                </a:solidFill>
                <a:cs typeface="+mn-cs"/>
              </a:rPr>
              <a:t>the third pig is smarter than his brothers, who were both eaten by the wolf.</a:t>
            </a:r>
          </a:p>
        </p:txBody>
      </p:sp>
      <p:sp>
        <p:nvSpPr>
          <p:cNvPr id="15368" name="Text Box 8"/>
          <p:cNvSpPr txBox="1">
            <a:spLocks noChangeArrowheads="1"/>
          </p:cNvSpPr>
          <p:nvPr/>
        </p:nvSpPr>
        <p:spPr bwMode="auto">
          <a:xfrm>
            <a:off x="6134100" y="6157119"/>
            <a:ext cx="20161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200" dirty="0">
                <a:cs typeface="+mn-cs"/>
              </a:rPr>
              <a:t>Ratio = 1:2</a:t>
            </a:r>
          </a:p>
        </p:txBody>
      </p:sp>
    </p:spTree>
    <p:extLst>
      <p:ext uri="{BB962C8B-B14F-4D97-AF65-F5344CB8AC3E}">
        <p14:creationId xmlns:p14="http://schemas.microsoft.com/office/powerpoint/2010/main" val="20639077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381000"/>
            <a:ext cx="7620000" cy="1828800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en-US" dirty="0" smtClean="0">
                <a:solidFill>
                  <a:srgbClr val="0033CC"/>
                </a:solidFill>
                <a:cs typeface="+mj-cs"/>
              </a:rPr>
              <a:t/>
            </a:r>
            <a:br>
              <a:rPr lang="en-US" dirty="0" smtClean="0">
                <a:solidFill>
                  <a:srgbClr val="0033CC"/>
                </a:solidFill>
                <a:cs typeface="+mj-cs"/>
              </a:rPr>
            </a:br>
            <a:r>
              <a:rPr lang="en-US" dirty="0">
                <a:solidFill>
                  <a:srgbClr val="0033CC"/>
                </a:solidFill>
              </a:rPr>
              <a:t/>
            </a:r>
            <a:br>
              <a:rPr lang="en-US" dirty="0">
                <a:solidFill>
                  <a:srgbClr val="0033CC"/>
                </a:solidFill>
              </a:rPr>
            </a:br>
            <a:r>
              <a:rPr lang="en-US" dirty="0" smtClean="0">
                <a:solidFill>
                  <a:srgbClr val="0033CC"/>
                </a:solidFill>
              </a:rPr>
              <a:t/>
            </a:r>
            <a:br>
              <a:rPr lang="en-US" dirty="0" smtClean="0">
                <a:solidFill>
                  <a:srgbClr val="0033CC"/>
                </a:solidFill>
              </a:rPr>
            </a:br>
            <a:r>
              <a:rPr lang="en-US" dirty="0" smtClean="0">
                <a:solidFill>
                  <a:srgbClr val="0033CC"/>
                </a:solidFill>
              </a:rPr>
              <a:t/>
            </a:r>
            <a:br>
              <a:rPr lang="en-US" dirty="0" smtClean="0">
                <a:solidFill>
                  <a:srgbClr val="0033CC"/>
                </a:solidFill>
              </a:rPr>
            </a:br>
            <a:r>
              <a:rPr lang="en-US" dirty="0">
                <a:solidFill>
                  <a:srgbClr val="0033CC"/>
                </a:solidFill>
              </a:rPr>
              <a:t/>
            </a:r>
            <a:br>
              <a:rPr lang="en-US" dirty="0">
                <a:solidFill>
                  <a:srgbClr val="0033CC"/>
                </a:solidFill>
              </a:rPr>
            </a:br>
            <a:r>
              <a:rPr lang="en-US" dirty="0" smtClean="0">
                <a:solidFill>
                  <a:srgbClr val="0033CC"/>
                </a:solidFill>
              </a:rPr>
              <a:t/>
            </a:r>
            <a:br>
              <a:rPr lang="en-US" dirty="0" smtClean="0">
                <a:solidFill>
                  <a:srgbClr val="0033CC"/>
                </a:solidFill>
              </a:rPr>
            </a:br>
            <a:r>
              <a:rPr lang="en-US" dirty="0" smtClean="0">
                <a:solidFill>
                  <a:srgbClr val="0033CC"/>
                </a:solidFill>
                <a:cs typeface="+mj-cs"/>
              </a:rPr>
              <a:t/>
            </a:r>
            <a:br>
              <a:rPr lang="en-US" dirty="0" smtClean="0">
                <a:solidFill>
                  <a:srgbClr val="0033CC"/>
                </a:solidFill>
                <a:cs typeface="+mj-cs"/>
              </a:rPr>
            </a:br>
            <a:endParaRPr lang="en-US" dirty="0" smtClean="0">
              <a:solidFill>
                <a:srgbClr val="0033CC"/>
              </a:solidFill>
              <a:cs typeface="+mj-cs"/>
            </a:endParaRPr>
          </a:p>
        </p:txBody>
      </p:sp>
      <p:pic>
        <p:nvPicPr>
          <p:cNvPr id="9221" name="Picture 5" descr="FD00516_"/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219200" y="1905000"/>
            <a:ext cx="3581400" cy="2593975"/>
          </a:xfrm>
        </p:spPr>
      </p:pic>
      <p:sp>
        <p:nvSpPr>
          <p:cNvPr id="922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800600" y="2057400"/>
            <a:ext cx="3962400" cy="2362200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defRPr/>
            </a:pPr>
            <a:r>
              <a:rPr lang="en-US" sz="3600" dirty="0" smtClean="0">
                <a:cs typeface="+mn-cs"/>
              </a:rPr>
              <a:t>A concluding sentence (</a:t>
            </a:r>
            <a:r>
              <a:rPr lang="en-US" sz="3600" dirty="0" smtClean="0">
                <a:solidFill>
                  <a:srgbClr val="0033CC"/>
                </a:solidFill>
                <a:cs typeface="+mn-cs"/>
              </a:rPr>
              <a:t>CS</a:t>
            </a:r>
            <a:r>
              <a:rPr lang="en-US" sz="3600" dirty="0" smtClean="0">
                <a:cs typeface="+mn-cs"/>
              </a:rPr>
              <a:t>) is the bottom bun of the hamburger.</a:t>
            </a:r>
          </a:p>
        </p:txBody>
      </p:sp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952500" y="4992874"/>
            <a:ext cx="7315200" cy="1865126"/>
          </a:xfrm>
          <a:prstGeom prst="rect">
            <a:avLst/>
          </a:prstGeom>
          <a:ln/>
          <a:ex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20000"/>
              </a:spcBef>
              <a:buFontTx/>
              <a:buChar char="•"/>
              <a:defRPr/>
            </a:pPr>
            <a:r>
              <a:rPr lang="en-US" sz="3600" dirty="0">
                <a:cs typeface="+mn-cs"/>
              </a:rPr>
              <a:t>  A </a:t>
            </a:r>
            <a:r>
              <a:rPr lang="en-US" sz="3600" dirty="0">
                <a:solidFill>
                  <a:srgbClr val="0033CC"/>
                </a:solidFill>
                <a:cs typeface="+mn-cs"/>
              </a:rPr>
              <a:t>CS</a:t>
            </a:r>
            <a:r>
              <a:rPr lang="en-US" sz="3600" dirty="0">
                <a:cs typeface="+mn-cs"/>
              </a:rPr>
              <a:t> wraps up the </a:t>
            </a:r>
            <a:r>
              <a:rPr lang="en-US" sz="3600" dirty="0" smtClean="0">
                <a:cs typeface="+mn-cs"/>
              </a:rPr>
              <a:t>paragraph.</a:t>
            </a:r>
          </a:p>
          <a:p>
            <a:pPr>
              <a:spcBef>
                <a:spcPct val="20000"/>
              </a:spcBef>
              <a:defRPr/>
            </a:pPr>
            <a:r>
              <a:rPr lang="en-US" sz="3600" dirty="0" smtClean="0">
                <a:cs typeface="+mn-cs"/>
              </a:rPr>
              <a:t>    It </a:t>
            </a:r>
            <a:r>
              <a:rPr lang="en-US" sz="3600" dirty="0">
                <a:cs typeface="+mn-cs"/>
              </a:rPr>
              <a:t>rephrases the </a:t>
            </a:r>
            <a:r>
              <a:rPr lang="en-US" sz="3600" dirty="0" smtClean="0">
                <a:cs typeface="+mn-cs"/>
              </a:rPr>
              <a:t>main </a:t>
            </a:r>
            <a:r>
              <a:rPr lang="en-US" sz="3600" dirty="0">
                <a:cs typeface="+mn-cs"/>
              </a:rPr>
              <a:t>idea.</a:t>
            </a:r>
          </a:p>
          <a:p>
            <a:pPr>
              <a:defRPr/>
            </a:pPr>
            <a:endParaRPr lang="en-US" sz="3600" dirty="0">
              <a:cs typeface="+mn-cs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09600" y="457200"/>
            <a:ext cx="800100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dirty="0" smtClean="0">
                <a:solidFill>
                  <a:srgbClr val="0033CC"/>
                </a:solidFill>
              </a:rPr>
              <a:t>Step 4: CONCLUDING SENTENCE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771552756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838200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dirty="0" smtClean="0">
                <a:cs typeface="+mj-cs"/>
              </a:rPr>
              <a:t>Example Concluding Sentence (</a:t>
            </a:r>
            <a:r>
              <a:rPr lang="en-US" dirty="0" smtClean="0">
                <a:solidFill>
                  <a:srgbClr val="0033CC"/>
                </a:solidFill>
                <a:cs typeface="+mj-cs"/>
              </a:rPr>
              <a:t>CS</a:t>
            </a:r>
            <a:r>
              <a:rPr lang="en-US" dirty="0" smtClean="0">
                <a:cs typeface="+mj-cs"/>
              </a:rPr>
              <a:t>)</a:t>
            </a:r>
          </a:p>
        </p:txBody>
      </p:sp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318975" y="2895600"/>
            <a:ext cx="8729331" cy="2169825"/>
          </a:xfrm>
          <a:prstGeom prst="rect">
            <a:avLst/>
          </a:prstGeom>
          <a:ln/>
          <a:ex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marL="0" indent="0">
              <a:defRPr/>
            </a:pPr>
            <a:r>
              <a:rPr lang="en-US" sz="4500" dirty="0" smtClean="0">
                <a:solidFill>
                  <a:srgbClr val="0033CC"/>
                </a:solidFill>
                <a:cs typeface="+mn-cs"/>
              </a:rPr>
              <a:t>In conclusion, the third pig outsmarts not only his brothers but the </a:t>
            </a:r>
            <a:endParaRPr lang="en-US" sz="4500" dirty="0" smtClean="0">
              <a:solidFill>
                <a:srgbClr val="0033CC"/>
              </a:solidFill>
              <a:cs typeface="+mn-cs"/>
            </a:endParaRPr>
          </a:p>
          <a:p>
            <a:pPr marL="0" indent="0">
              <a:defRPr/>
            </a:pPr>
            <a:r>
              <a:rPr lang="ja-JP" altLang="en-US" sz="4500" dirty="0" smtClean="0">
                <a:solidFill>
                  <a:srgbClr val="0033CC"/>
                </a:solidFill>
                <a:latin typeface="Arial"/>
                <a:cs typeface="+mn-cs"/>
              </a:rPr>
              <a:t>“</a:t>
            </a:r>
            <a:r>
              <a:rPr lang="en-US" sz="4500" dirty="0" smtClean="0">
                <a:solidFill>
                  <a:srgbClr val="0033CC"/>
                </a:solidFill>
                <a:cs typeface="+mn-cs"/>
              </a:rPr>
              <a:t>big, bad</a:t>
            </a:r>
            <a:r>
              <a:rPr lang="ja-JP" altLang="en-US" sz="4500" dirty="0" smtClean="0">
                <a:solidFill>
                  <a:srgbClr val="0033CC"/>
                </a:solidFill>
                <a:latin typeface="Arial"/>
                <a:cs typeface="+mn-cs"/>
              </a:rPr>
              <a:t>” </a:t>
            </a:r>
            <a:r>
              <a:rPr lang="en-US" sz="4500" dirty="0" smtClean="0">
                <a:solidFill>
                  <a:srgbClr val="0033CC"/>
                </a:solidFill>
                <a:cs typeface="+mn-cs"/>
              </a:rPr>
              <a:t>wolf as well.</a:t>
            </a:r>
          </a:p>
        </p:txBody>
      </p:sp>
    </p:spTree>
    <p:extLst>
      <p:ext uri="{BB962C8B-B14F-4D97-AF65-F5344CB8AC3E}">
        <p14:creationId xmlns:p14="http://schemas.microsoft.com/office/powerpoint/2010/main" val="19322013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i="1" dirty="0" smtClean="0">
                <a:cs typeface="+mj-cs"/>
              </a:rPr>
              <a:t>Transitions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>
          <a:xfrm>
            <a:off x="1066800" y="1752600"/>
            <a:ext cx="7620000" cy="1600200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 smtClean="0">
                <a:solidFill>
                  <a:schemeClr val="tx1"/>
                </a:solidFill>
                <a:cs typeface="+mn-cs"/>
              </a:rPr>
              <a:t>A good paragraph will also use transition words.  These are words or phrases that help readers connect your ideas.</a:t>
            </a:r>
          </a:p>
        </p:txBody>
      </p:sp>
      <p:sp>
        <p:nvSpPr>
          <p:cNvPr id="27652" name="Text Box 4"/>
          <p:cNvSpPr txBox="1">
            <a:spLocks noChangeArrowheads="1"/>
          </p:cNvSpPr>
          <p:nvPr/>
        </p:nvSpPr>
        <p:spPr bwMode="auto">
          <a:xfrm>
            <a:off x="1050925" y="3524250"/>
            <a:ext cx="437594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Tx/>
              <a:buChar char="•"/>
              <a:defRPr/>
            </a:pPr>
            <a:r>
              <a:rPr lang="en-US" sz="3200" dirty="0">
                <a:solidFill>
                  <a:schemeClr val="hlink"/>
                </a:solidFill>
                <a:cs typeface="+mn-cs"/>
              </a:rPr>
              <a:t>  </a:t>
            </a:r>
            <a:r>
              <a:rPr lang="en-US" sz="3200" u="sng" dirty="0">
                <a:cs typeface="+mn-cs"/>
              </a:rPr>
              <a:t>Example transitions:</a:t>
            </a:r>
          </a:p>
        </p:txBody>
      </p:sp>
      <p:sp>
        <p:nvSpPr>
          <p:cNvPr id="27653" name="Text Box 5"/>
          <p:cNvSpPr txBox="1">
            <a:spLocks noChangeArrowheads="1"/>
          </p:cNvSpPr>
          <p:nvPr/>
        </p:nvSpPr>
        <p:spPr bwMode="auto">
          <a:xfrm>
            <a:off x="1981200" y="4114800"/>
            <a:ext cx="2217738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000" i="1" dirty="0">
                <a:cs typeface="+mn-cs"/>
              </a:rPr>
              <a:t>For example,</a:t>
            </a:r>
          </a:p>
        </p:txBody>
      </p:sp>
      <p:sp>
        <p:nvSpPr>
          <p:cNvPr id="27654" name="Text Box 6"/>
          <p:cNvSpPr txBox="1">
            <a:spLocks noChangeArrowheads="1"/>
          </p:cNvSpPr>
          <p:nvPr/>
        </p:nvSpPr>
        <p:spPr bwMode="auto">
          <a:xfrm>
            <a:off x="1371600" y="4800600"/>
            <a:ext cx="2217738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000" i="1" dirty="0">
                <a:cs typeface="+mn-cs"/>
              </a:rPr>
              <a:t>For instance,</a:t>
            </a:r>
          </a:p>
        </p:txBody>
      </p:sp>
      <p:sp>
        <p:nvSpPr>
          <p:cNvPr id="27655" name="Text Box 7"/>
          <p:cNvSpPr txBox="1">
            <a:spLocks noChangeArrowheads="1"/>
          </p:cNvSpPr>
          <p:nvPr/>
        </p:nvSpPr>
        <p:spPr bwMode="auto">
          <a:xfrm>
            <a:off x="1447800" y="5486400"/>
            <a:ext cx="235585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000" i="1" dirty="0">
                <a:cs typeface="+mn-cs"/>
              </a:rPr>
              <a:t>Consequently,</a:t>
            </a:r>
          </a:p>
        </p:txBody>
      </p:sp>
      <p:sp>
        <p:nvSpPr>
          <p:cNvPr id="27656" name="Text Box 8"/>
          <p:cNvSpPr txBox="1">
            <a:spLocks noChangeArrowheads="1"/>
          </p:cNvSpPr>
          <p:nvPr/>
        </p:nvSpPr>
        <p:spPr bwMode="auto">
          <a:xfrm>
            <a:off x="4724400" y="4267200"/>
            <a:ext cx="1019175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000" i="1" dirty="0">
                <a:cs typeface="+mn-cs"/>
              </a:rPr>
              <a:t>Thus,</a:t>
            </a:r>
          </a:p>
        </p:txBody>
      </p:sp>
      <p:sp>
        <p:nvSpPr>
          <p:cNvPr id="27657" name="Text Box 9"/>
          <p:cNvSpPr txBox="1">
            <a:spLocks noChangeArrowheads="1"/>
          </p:cNvSpPr>
          <p:nvPr/>
        </p:nvSpPr>
        <p:spPr bwMode="auto">
          <a:xfrm>
            <a:off x="4191000" y="5715000"/>
            <a:ext cx="1909763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000" i="1" dirty="0">
                <a:cs typeface="+mn-cs"/>
              </a:rPr>
              <a:t>As a result,</a:t>
            </a:r>
          </a:p>
        </p:txBody>
      </p:sp>
      <p:sp>
        <p:nvSpPr>
          <p:cNvPr id="27658" name="Text Box 10"/>
          <p:cNvSpPr txBox="1">
            <a:spLocks noChangeArrowheads="1"/>
          </p:cNvSpPr>
          <p:nvPr/>
        </p:nvSpPr>
        <p:spPr bwMode="auto">
          <a:xfrm>
            <a:off x="3962400" y="4953000"/>
            <a:ext cx="2589213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000" i="1" dirty="0">
                <a:cs typeface="+mn-cs"/>
              </a:rPr>
              <a:t>Because of this,</a:t>
            </a:r>
          </a:p>
        </p:txBody>
      </p:sp>
      <p:sp>
        <p:nvSpPr>
          <p:cNvPr id="27659" name="Text Box 11"/>
          <p:cNvSpPr txBox="1">
            <a:spLocks noChangeArrowheads="1"/>
          </p:cNvSpPr>
          <p:nvPr/>
        </p:nvSpPr>
        <p:spPr bwMode="auto">
          <a:xfrm>
            <a:off x="6019800" y="3962400"/>
            <a:ext cx="2087563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000" i="1" dirty="0">
                <a:cs typeface="+mn-cs"/>
              </a:rPr>
              <a:t>In summary,</a:t>
            </a:r>
          </a:p>
        </p:txBody>
      </p:sp>
      <p:sp>
        <p:nvSpPr>
          <p:cNvPr id="27660" name="Text Box 12"/>
          <p:cNvSpPr txBox="1">
            <a:spLocks noChangeArrowheads="1"/>
          </p:cNvSpPr>
          <p:nvPr/>
        </p:nvSpPr>
        <p:spPr bwMode="auto">
          <a:xfrm>
            <a:off x="7086600" y="4648200"/>
            <a:ext cx="1254125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000" i="1" dirty="0">
                <a:cs typeface="+mn-cs"/>
              </a:rPr>
              <a:t>Hence,</a:t>
            </a:r>
          </a:p>
        </p:txBody>
      </p:sp>
      <p:sp>
        <p:nvSpPr>
          <p:cNvPr id="27661" name="Text Box 13"/>
          <p:cNvSpPr txBox="1">
            <a:spLocks noChangeArrowheads="1"/>
          </p:cNvSpPr>
          <p:nvPr/>
        </p:nvSpPr>
        <p:spPr bwMode="auto">
          <a:xfrm>
            <a:off x="6553200" y="5410200"/>
            <a:ext cx="1782763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000" i="1" dirty="0">
                <a:cs typeface="+mn-cs"/>
              </a:rPr>
              <a:t>Therefore,</a:t>
            </a:r>
          </a:p>
        </p:txBody>
      </p:sp>
    </p:spTree>
    <p:extLst>
      <p:ext uri="{BB962C8B-B14F-4D97-AF65-F5344CB8AC3E}">
        <p14:creationId xmlns:p14="http://schemas.microsoft.com/office/powerpoint/2010/main" val="41964768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Paragraph Skeleton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6236"/>
            <a:ext cx="8229600" cy="5059363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tx1"/>
                </a:solidFill>
              </a:rPr>
              <a:t>Topic Sentence</a:t>
            </a:r>
            <a:r>
              <a:rPr lang="en-US" b="1" dirty="0" smtClean="0">
                <a:solidFill>
                  <a:schemeClr val="tx1"/>
                </a:solidFill>
              </a:rPr>
              <a:t>: (TS)</a:t>
            </a:r>
            <a:endParaRPr lang="en-US" b="1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b="1" dirty="0" smtClean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chemeClr val="tx1"/>
                </a:solidFill>
              </a:rPr>
              <a:t>Concrete </a:t>
            </a:r>
            <a:r>
              <a:rPr lang="en-US" b="1" dirty="0">
                <a:solidFill>
                  <a:schemeClr val="tx1"/>
                </a:solidFill>
              </a:rPr>
              <a:t>Detail</a:t>
            </a:r>
            <a:r>
              <a:rPr lang="en-US" b="1" dirty="0" smtClean="0">
                <a:solidFill>
                  <a:schemeClr val="tx1"/>
                </a:solidFill>
              </a:rPr>
              <a:t>: (CD)</a:t>
            </a:r>
            <a:endParaRPr lang="en-US" b="1" dirty="0">
              <a:solidFill>
                <a:schemeClr val="tx1"/>
              </a:solidFill>
            </a:endParaRPr>
          </a:p>
          <a:p>
            <a:pPr marL="548640" lvl="0" indent="-411480">
              <a:buClr>
                <a:prstClr val="white">
                  <a:shade val="95000"/>
                </a:prstClr>
              </a:buClr>
              <a:buSzPct val="65000"/>
            </a:pPr>
            <a:endParaRPr lang="en-US" sz="2800" b="1" dirty="0">
              <a:solidFill>
                <a:schemeClr val="tx1"/>
              </a:solidFill>
              <a:latin typeface="Book Antiqua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b="1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tx1"/>
                </a:solidFill>
              </a:rPr>
              <a:t>Commentary</a:t>
            </a:r>
            <a:r>
              <a:rPr lang="en-US" b="1" dirty="0" smtClean="0">
                <a:solidFill>
                  <a:schemeClr val="tx1"/>
                </a:solidFill>
              </a:rPr>
              <a:t>: (CM)</a:t>
            </a:r>
          </a:p>
          <a:p>
            <a:pPr>
              <a:buFont typeface="Arial" panose="020B0604020202020204" pitchFamily="34" charset="0"/>
              <a:buChar char="•"/>
            </a:pPr>
            <a:endParaRPr lang="en-US" b="1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tx1"/>
                </a:solidFill>
              </a:rPr>
              <a:t>Commentary</a:t>
            </a:r>
            <a:r>
              <a:rPr lang="en-US" b="1" dirty="0" smtClean="0">
                <a:solidFill>
                  <a:schemeClr val="tx1"/>
                </a:solidFill>
              </a:rPr>
              <a:t>: (CM)</a:t>
            </a:r>
            <a:endParaRPr lang="en-US" b="1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b="1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b="1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tx1"/>
                </a:solidFill>
              </a:rPr>
              <a:t>Concluding Sentence: </a:t>
            </a:r>
            <a:r>
              <a:rPr lang="en-US" b="1" dirty="0" smtClean="0">
                <a:solidFill>
                  <a:schemeClr val="tx1"/>
                </a:solidFill>
              </a:rPr>
              <a:t>(CS)</a:t>
            </a:r>
            <a:endParaRPr lang="en-US" b="1" dirty="0">
              <a:solidFill>
                <a:schemeClr val="tx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1977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-30162"/>
            <a:ext cx="8229600" cy="114300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3600" dirty="0" smtClean="0">
                <a:cs typeface="+mj-cs"/>
              </a:rPr>
              <a:t>Step 6: A Whole Paragraph</a:t>
            </a:r>
          </a:p>
        </p:txBody>
      </p:sp>
      <p:pic>
        <p:nvPicPr>
          <p:cNvPr id="28674" name="Picture 3" descr="FD00471_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609600"/>
            <a:ext cx="1511300" cy="690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675" name="Picture 4" descr="FD00471_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50" y="1143000"/>
            <a:ext cx="1587500" cy="725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8" name="Text Box 6"/>
          <p:cNvSpPr txBox="1">
            <a:spLocks noChangeArrowheads="1"/>
          </p:cNvSpPr>
          <p:nvPr/>
        </p:nvSpPr>
        <p:spPr bwMode="auto">
          <a:xfrm>
            <a:off x="349250" y="1244600"/>
            <a:ext cx="8261350" cy="53399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3100" dirty="0">
                <a:solidFill>
                  <a:srgbClr val="0033CC"/>
                </a:solidFill>
                <a:cs typeface="+mn-cs"/>
              </a:rPr>
              <a:t>	</a:t>
            </a:r>
            <a:endParaRPr lang="en-US" sz="3100" dirty="0" smtClean="0">
              <a:solidFill>
                <a:srgbClr val="0033CC"/>
              </a:solidFill>
              <a:cs typeface="+mn-cs"/>
            </a:endParaRPr>
          </a:p>
          <a:p>
            <a:pPr>
              <a:defRPr/>
            </a:pPr>
            <a:r>
              <a:rPr lang="en-US" sz="3100" dirty="0" smtClean="0">
                <a:solidFill>
                  <a:srgbClr val="0033CC"/>
                </a:solidFill>
                <a:cs typeface="+mn-cs"/>
              </a:rPr>
              <a:t>In </a:t>
            </a:r>
            <a:r>
              <a:rPr lang="en-US" sz="3100" dirty="0">
                <a:solidFill>
                  <a:srgbClr val="0033CC"/>
                </a:solidFill>
                <a:cs typeface="+mn-cs"/>
              </a:rPr>
              <a:t>the fairy tale </a:t>
            </a:r>
            <a:r>
              <a:rPr lang="ja-JP" altLang="en-US" sz="3100" dirty="0">
                <a:solidFill>
                  <a:srgbClr val="0033CC"/>
                </a:solidFill>
                <a:latin typeface="Arial"/>
                <a:cs typeface="+mn-cs"/>
              </a:rPr>
              <a:t>“</a:t>
            </a:r>
            <a:r>
              <a:rPr lang="en-US" sz="3100" dirty="0">
                <a:solidFill>
                  <a:srgbClr val="0033CC"/>
                </a:solidFill>
                <a:cs typeface="+mn-cs"/>
              </a:rPr>
              <a:t>The Three Little Pigs,</a:t>
            </a:r>
            <a:r>
              <a:rPr lang="ja-JP" altLang="en-US" sz="3100" dirty="0">
                <a:solidFill>
                  <a:srgbClr val="0033CC"/>
                </a:solidFill>
                <a:latin typeface="Arial"/>
                <a:cs typeface="+mn-cs"/>
              </a:rPr>
              <a:t>”</a:t>
            </a:r>
            <a:r>
              <a:rPr lang="en-US" sz="3100" dirty="0">
                <a:solidFill>
                  <a:srgbClr val="0033CC"/>
                </a:solidFill>
                <a:cs typeface="+mn-cs"/>
              </a:rPr>
              <a:t>  the third pig is very wise.</a:t>
            </a:r>
            <a:r>
              <a:rPr lang="en-US" dirty="0">
                <a:cs typeface="+mn-cs"/>
              </a:rPr>
              <a:t>  </a:t>
            </a:r>
            <a:r>
              <a:rPr lang="en-US" sz="3100" dirty="0">
                <a:solidFill>
                  <a:schemeClr val="accent6">
                    <a:lumMod val="25000"/>
                  </a:schemeClr>
                </a:solidFill>
                <a:cs typeface="+mn-cs"/>
              </a:rPr>
              <a:t>For </a:t>
            </a:r>
            <a:r>
              <a:rPr lang="en-US" sz="3100" dirty="0" smtClean="0">
                <a:solidFill>
                  <a:schemeClr val="accent6">
                    <a:lumMod val="25000"/>
                  </a:schemeClr>
                </a:solidFill>
                <a:cs typeface="+mn-cs"/>
              </a:rPr>
              <a:t>example, by remembering </a:t>
            </a:r>
            <a:r>
              <a:rPr lang="en-US" sz="3100" dirty="0">
                <a:solidFill>
                  <a:schemeClr val="accent6">
                    <a:lumMod val="25000"/>
                  </a:schemeClr>
                </a:solidFill>
                <a:cs typeface="+mn-cs"/>
              </a:rPr>
              <a:t>his mother</a:t>
            </a:r>
            <a:r>
              <a:rPr lang="ja-JP" altLang="en-US" sz="3100" dirty="0">
                <a:solidFill>
                  <a:schemeClr val="accent6">
                    <a:lumMod val="25000"/>
                  </a:schemeClr>
                </a:solidFill>
                <a:latin typeface="Arial"/>
                <a:cs typeface="+mn-cs"/>
              </a:rPr>
              <a:t>’</a:t>
            </a:r>
            <a:r>
              <a:rPr lang="en-US" sz="3100" dirty="0">
                <a:solidFill>
                  <a:schemeClr val="accent6">
                    <a:lumMod val="25000"/>
                  </a:schemeClr>
                </a:solidFill>
                <a:cs typeface="+mn-cs"/>
              </a:rPr>
              <a:t>s warning about a wolf, </a:t>
            </a:r>
            <a:r>
              <a:rPr lang="en-US" sz="3100" dirty="0" smtClean="0">
                <a:solidFill>
                  <a:schemeClr val="accent6">
                    <a:lumMod val="25000"/>
                  </a:schemeClr>
                </a:solidFill>
                <a:cs typeface="+mn-cs"/>
              </a:rPr>
              <a:t>he decides to build </a:t>
            </a:r>
            <a:r>
              <a:rPr lang="en-US" sz="3100" dirty="0">
                <a:solidFill>
                  <a:schemeClr val="accent6">
                    <a:lumMod val="25000"/>
                  </a:schemeClr>
                </a:solidFill>
                <a:cs typeface="+mn-cs"/>
              </a:rPr>
              <a:t>his house out of sturdy brick.</a:t>
            </a:r>
            <a:r>
              <a:rPr lang="en-US" dirty="0">
                <a:solidFill>
                  <a:schemeClr val="accent6">
                    <a:lumMod val="25000"/>
                  </a:schemeClr>
                </a:solidFill>
                <a:cs typeface="+mn-cs"/>
              </a:rPr>
              <a:t> </a:t>
            </a:r>
            <a:r>
              <a:rPr lang="en-US" sz="3100" b="1" u="sng" dirty="0">
                <a:solidFill>
                  <a:srgbClr val="FFC000"/>
                </a:solidFill>
              </a:rPr>
              <a:t>This shows that </a:t>
            </a:r>
            <a:r>
              <a:rPr lang="en-US" sz="3100" dirty="0" smtClean="0">
                <a:solidFill>
                  <a:srgbClr val="92D050"/>
                </a:solidFill>
                <a:cs typeface="+mn-cs"/>
              </a:rPr>
              <a:t>The </a:t>
            </a:r>
            <a:r>
              <a:rPr lang="en-US" sz="3100" dirty="0">
                <a:solidFill>
                  <a:srgbClr val="92D050"/>
                </a:solidFill>
                <a:cs typeface="+mn-cs"/>
              </a:rPr>
              <a:t>wolf is unable to blow down the brick house.  </a:t>
            </a:r>
            <a:r>
              <a:rPr lang="en-US" sz="3100" b="1" u="sng" dirty="0">
                <a:solidFill>
                  <a:srgbClr val="FFC000"/>
                </a:solidFill>
                <a:cs typeface="+mn-cs"/>
              </a:rPr>
              <a:t>This shows </a:t>
            </a:r>
            <a:r>
              <a:rPr lang="en-US" sz="3100" b="1" dirty="0" smtClean="0">
                <a:solidFill>
                  <a:srgbClr val="92D050"/>
                </a:solidFill>
                <a:cs typeface="+mn-cs"/>
              </a:rPr>
              <a:t>that  </a:t>
            </a:r>
            <a:r>
              <a:rPr lang="en-US" sz="3100" dirty="0" smtClean="0">
                <a:solidFill>
                  <a:srgbClr val="92D050"/>
                </a:solidFill>
                <a:cs typeface="+mn-cs"/>
              </a:rPr>
              <a:t>The </a:t>
            </a:r>
            <a:r>
              <a:rPr lang="en-US" sz="3100" dirty="0">
                <a:solidFill>
                  <a:srgbClr val="92D050"/>
                </a:solidFill>
                <a:cs typeface="+mn-cs"/>
              </a:rPr>
              <a:t>third pig is smarter than his brothers, who were both eaten by the wolf</a:t>
            </a:r>
            <a:r>
              <a:rPr lang="en-US" sz="3100" dirty="0">
                <a:solidFill>
                  <a:srgbClr val="008000"/>
                </a:solidFill>
                <a:cs typeface="+mn-cs"/>
              </a:rPr>
              <a:t>.  </a:t>
            </a:r>
            <a:r>
              <a:rPr lang="en-US" sz="3100" dirty="0">
                <a:solidFill>
                  <a:srgbClr val="0033CC"/>
                </a:solidFill>
                <a:cs typeface="+mn-cs"/>
              </a:rPr>
              <a:t>In conclusion, the third pig outsmarts not only his brothers but the </a:t>
            </a:r>
            <a:r>
              <a:rPr lang="ja-JP" altLang="en-US" sz="3100" dirty="0">
                <a:solidFill>
                  <a:srgbClr val="0033CC"/>
                </a:solidFill>
                <a:latin typeface="Arial"/>
                <a:cs typeface="+mn-cs"/>
              </a:rPr>
              <a:t>“</a:t>
            </a:r>
            <a:r>
              <a:rPr lang="en-US" sz="3100" dirty="0">
                <a:solidFill>
                  <a:srgbClr val="0033CC"/>
                </a:solidFill>
                <a:cs typeface="+mn-cs"/>
              </a:rPr>
              <a:t>big, bad</a:t>
            </a:r>
            <a:r>
              <a:rPr lang="ja-JP" altLang="en-US" sz="3100" dirty="0">
                <a:solidFill>
                  <a:srgbClr val="0033CC"/>
                </a:solidFill>
                <a:latin typeface="Arial"/>
                <a:cs typeface="+mn-cs"/>
              </a:rPr>
              <a:t>”</a:t>
            </a:r>
            <a:r>
              <a:rPr lang="en-US" sz="3100" dirty="0">
                <a:solidFill>
                  <a:srgbClr val="0033CC"/>
                </a:solidFill>
                <a:cs typeface="+mn-cs"/>
              </a:rPr>
              <a:t> wolf as well.</a:t>
            </a:r>
          </a:p>
        </p:txBody>
      </p:sp>
    </p:spTree>
    <p:extLst>
      <p:ext uri="{BB962C8B-B14F-4D97-AF65-F5344CB8AC3E}">
        <p14:creationId xmlns:p14="http://schemas.microsoft.com/office/powerpoint/2010/main" val="42312005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YOUR TURN!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525963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tx1"/>
                </a:solidFill>
              </a:rPr>
              <a:t>Using the story “Cinderella”</a:t>
            </a:r>
            <a:r>
              <a:rPr lang="en-US" sz="3600" dirty="0">
                <a:solidFill>
                  <a:schemeClr val="tx1"/>
                </a:solidFill>
              </a:rPr>
              <a:t> complete a 5 sentence paragraph with your tablemates.</a:t>
            </a:r>
          </a:p>
          <a:p>
            <a:endParaRPr lang="en-US" sz="3600" dirty="0" smtClean="0">
              <a:solidFill>
                <a:schemeClr val="tx1"/>
              </a:solidFill>
            </a:endParaRPr>
          </a:p>
          <a:p>
            <a:r>
              <a:rPr lang="en-US" sz="3600" dirty="0" smtClean="0">
                <a:solidFill>
                  <a:schemeClr val="tx1"/>
                </a:solidFill>
              </a:rPr>
              <a:t>Begin with this topic sentence:</a:t>
            </a:r>
          </a:p>
          <a:p>
            <a:pPr marL="0" indent="0">
              <a:buNone/>
            </a:pPr>
            <a:r>
              <a:rPr lang="en-US" sz="3600" dirty="0" smtClean="0">
                <a:solidFill>
                  <a:schemeClr val="tx1"/>
                </a:solidFill>
              </a:rPr>
              <a:t>     Cinderella feels mistreated. </a:t>
            </a:r>
          </a:p>
        </p:txBody>
      </p:sp>
    </p:spTree>
    <p:extLst>
      <p:ext uri="{BB962C8B-B14F-4D97-AF65-F5344CB8AC3E}">
        <p14:creationId xmlns:p14="http://schemas.microsoft.com/office/powerpoint/2010/main" val="4187336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152399"/>
            <a:ext cx="5784643" cy="65033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00457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11077"/>
            <a:ext cx="6476999" cy="68076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49632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Writing Terms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525963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rgbClr val="0070C0"/>
                </a:solidFill>
              </a:rPr>
              <a:t>Topic Sentence:</a:t>
            </a:r>
          </a:p>
          <a:p>
            <a:pPr>
              <a:buFont typeface="Arial" panose="020B0604020202020204" pitchFamily="34" charset="0"/>
              <a:buChar char="•"/>
            </a:pPr>
            <a:endParaRPr lang="en-US" b="1" dirty="0">
              <a:solidFill>
                <a:schemeClr val="bg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rgbClr val="C00000"/>
                </a:solidFill>
              </a:rPr>
              <a:t>Concrete Detail:</a:t>
            </a:r>
          </a:p>
          <a:p>
            <a:pPr>
              <a:buFont typeface="Arial" panose="020B0604020202020204" pitchFamily="34" charset="0"/>
              <a:buChar char="•"/>
            </a:pPr>
            <a:endParaRPr lang="en-US" b="1" dirty="0">
              <a:solidFill>
                <a:schemeClr val="bg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rgbClr val="00B050"/>
                </a:solidFill>
              </a:rPr>
              <a:t>Commentary:</a:t>
            </a:r>
          </a:p>
          <a:p>
            <a:pPr>
              <a:buFont typeface="Arial" panose="020B0604020202020204" pitchFamily="34" charset="0"/>
              <a:buChar char="•"/>
            </a:pPr>
            <a:endParaRPr lang="en-US" b="1" dirty="0">
              <a:solidFill>
                <a:schemeClr val="bg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rgbClr val="0070C0"/>
                </a:solidFill>
              </a:rPr>
              <a:t>Concluding Sentence: </a:t>
            </a:r>
            <a:endParaRPr lang="en-US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451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-47989"/>
            <a:ext cx="8458200" cy="69059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5925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Wrap 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905000"/>
            <a:ext cx="8229600" cy="4525963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In what </a:t>
            </a:r>
            <a:r>
              <a:rPr lang="en-US" b="1" dirty="0" smtClean="0">
                <a:solidFill>
                  <a:schemeClr val="tx1"/>
                </a:solidFill>
              </a:rPr>
              <a:t>classes  can </a:t>
            </a:r>
            <a:r>
              <a:rPr lang="en-US" b="1" dirty="0" smtClean="0">
                <a:solidFill>
                  <a:schemeClr val="tx1"/>
                </a:solidFill>
              </a:rPr>
              <a:t> students use </a:t>
            </a:r>
            <a:r>
              <a:rPr lang="en-US" b="1" dirty="0" smtClean="0">
                <a:solidFill>
                  <a:schemeClr val="tx1"/>
                </a:solidFill>
              </a:rPr>
              <a:t>the Schaffer method?</a:t>
            </a:r>
          </a:p>
          <a:p>
            <a:endParaRPr lang="en-US" b="1" dirty="0">
              <a:solidFill>
                <a:schemeClr val="tx1"/>
              </a:solidFill>
            </a:endParaRPr>
          </a:p>
          <a:p>
            <a:r>
              <a:rPr lang="en-US" b="1" dirty="0" smtClean="0">
                <a:solidFill>
                  <a:schemeClr val="tx1"/>
                </a:solidFill>
              </a:rPr>
              <a:t>What is the minimum number of sentences in a Schaffer paragraph?</a:t>
            </a:r>
          </a:p>
          <a:p>
            <a:endParaRPr lang="en-US" b="1" dirty="0">
              <a:solidFill>
                <a:schemeClr val="tx1"/>
              </a:solidFill>
            </a:endParaRPr>
          </a:p>
          <a:p>
            <a:r>
              <a:rPr lang="en-US" b="1" dirty="0" smtClean="0">
                <a:solidFill>
                  <a:schemeClr val="tx1"/>
                </a:solidFill>
              </a:rPr>
              <a:t>Can this formula work on a multi-paragraph essay?</a:t>
            </a:r>
          </a:p>
          <a:p>
            <a:endParaRPr lang="en-US" b="1" dirty="0">
              <a:solidFill>
                <a:schemeClr val="tx1"/>
              </a:solidFill>
            </a:endParaRPr>
          </a:p>
          <a:p>
            <a:r>
              <a:rPr lang="en-US" b="1" dirty="0" smtClean="0">
                <a:solidFill>
                  <a:schemeClr val="tx1"/>
                </a:solidFill>
              </a:rPr>
              <a:t>Questions?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6689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rgbClr val="0033CC"/>
                </a:solidFill>
                <a:cs typeface="+mj-cs"/>
              </a:rPr>
              <a:t>Step 1: </a:t>
            </a:r>
            <a:br>
              <a:rPr lang="en-US" dirty="0" smtClean="0">
                <a:solidFill>
                  <a:srgbClr val="0033CC"/>
                </a:solidFill>
                <a:cs typeface="+mj-cs"/>
              </a:rPr>
            </a:br>
            <a:r>
              <a:rPr lang="en-US" dirty="0" smtClean="0">
                <a:solidFill>
                  <a:srgbClr val="0033CC"/>
                </a:solidFill>
                <a:cs typeface="+mj-cs"/>
              </a:rPr>
              <a:t>TOPIC SENTENCE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016000" y="1498600"/>
            <a:ext cx="4343400" cy="1600200"/>
          </a:xfrm>
        </p:spPr>
        <p:txBody>
          <a:bodyPr>
            <a:normAutofit fontScale="92500"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3600" dirty="0" smtClean="0">
                <a:cs typeface="+mn-cs"/>
              </a:rPr>
              <a:t>A Topic Sentence (</a:t>
            </a:r>
            <a:r>
              <a:rPr lang="en-US" sz="3600" dirty="0" smtClean="0">
                <a:solidFill>
                  <a:srgbClr val="0033CC"/>
                </a:solidFill>
                <a:cs typeface="+mn-cs"/>
              </a:rPr>
              <a:t>TS</a:t>
            </a:r>
            <a:r>
              <a:rPr lang="en-US" sz="3600" dirty="0" smtClean="0">
                <a:cs typeface="+mn-cs"/>
              </a:rPr>
              <a:t>) is the top bun of a hamburger.</a:t>
            </a:r>
          </a:p>
        </p:txBody>
      </p:sp>
      <p:pic>
        <p:nvPicPr>
          <p:cNvPr id="4101" name="Picture 5" descr="FD00516_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562600" y="1524000"/>
            <a:ext cx="2820988" cy="2085975"/>
          </a:xfrm>
        </p:spPr>
      </p:pic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431800" y="3302000"/>
            <a:ext cx="82296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buFontTx/>
              <a:buChar char="•"/>
              <a:defRPr/>
            </a:pPr>
            <a:r>
              <a:rPr lang="en-US" sz="3600" dirty="0">
                <a:cs typeface="+mn-cs"/>
              </a:rPr>
              <a:t>  </a:t>
            </a:r>
            <a:r>
              <a:rPr lang="en-US" sz="3600" dirty="0">
                <a:solidFill>
                  <a:srgbClr val="0033CC"/>
                </a:solidFill>
                <a:cs typeface="+mn-cs"/>
              </a:rPr>
              <a:t>TS</a:t>
            </a:r>
            <a:r>
              <a:rPr lang="en-US" sz="3600" dirty="0">
                <a:cs typeface="+mn-cs"/>
              </a:rPr>
              <a:t> = first sentence of the </a:t>
            </a:r>
            <a:r>
              <a:rPr lang="en-US" sz="3600" dirty="0" smtClean="0">
                <a:cs typeface="+mn-cs"/>
              </a:rPr>
              <a:t>paragraph   </a:t>
            </a:r>
            <a:endParaRPr lang="en-US" sz="3600" dirty="0">
              <a:cs typeface="+mn-cs"/>
            </a:endParaRPr>
          </a:p>
          <a:p>
            <a:pPr>
              <a:defRPr/>
            </a:pPr>
            <a:r>
              <a:rPr lang="en-US" sz="3600" dirty="0">
                <a:cs typeface="+mn-cs"/>
              </a:rPr>
              <a:t>    </a:t>
            </a:r>
            <a:r>
              <a:rPr lang="en-US" sz="3600" dirty="0" smtClean="0">
                <a:cs typeface="+mn-cs"/>
              </a:rPr>
              <a:t>          It </a:t>
            </a:r>
            <a:r>
              <a:rPr lang="en-US" sz="3600" dirty="0">
                <a:cs typeface="+mn-cs"/>
              </a:rPr>
              <a:t>shows the main idea.</a:t>
            </a:r>
          </a:p>
        </p:txBody>
      </p:sp>
      <p:sp>
        <p:nvSpPr>
          <p:cNvPr id="4103" name="Text Box 7"/>
          <p:cNvSpPr txBox="1">
            <a:spLocks noChangeArrowheads="1"/>
          </p:cNvSpPr>
          <p:nvPr/>
        </p:nvSpPr>
        <p:spPr bwMode="auto">
          <a:xfrm>
            <a:off x="635000" y="4648200"/>
            <a:ext cx="8128000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buFontTx/>
              <a:buChar char="•"/>
              <a:defRPr/>
            </a:pPr>
            <a:r>
              <a:rPr lang="en-US" sz="3600" dirty="0">
                <a:cs typeface="+mn-cs"/>
              </a:rPr>
              <a:t>  Usually a mildly controversial  </a:t>
            </a:r>
          </a:p>
          <a:p>
            <a:pPr>
              <a:defRPr/>
            </a:pPr>
            <a:r>
              <a:rPr lang="en-US" sz="3600" dirty="0">
                <a:cs typeface="+mn-cs"/>
              </a:rPr>
              <a:t>   statement--something that you have </a:t>
            </a:r>
            <a:endParaRPr lang="en-US" sz="3600" dirty="0" smtClean="0">
              <a:cs typeface="+mn-cs"/>
            </a:endParaRPr>
          </a:p>
          <a:p>
            <a:pPr>
              <a:defRPr/>
            </a:pPr>
            <a:r>
              <a:rPr lang="en-US" sz="3600" dirty="0" smtClean="0">
                <a:cs typeface="+mn-cs"/>
              </a:rPr>
              <a:t>   to prove. It can be brief</a:t>
            </a:r>
            <a:r>
              <a:rPr lang="en-US" sz="3600" dirty="0" smtClean="0">
                <a:cs typeface="+mn-cs"/>
              </a:rPr>
              <a:t>.            </a:t>
            </a:r>
            <a:r>
              <a:rPr lang="en-US" sz="1200" dirty="0" smtClean="0"/>
              <a:t>“Three Little Pigs”</a:t>
            </a:r>
            <a:endParaRPr lang="en-US" sz="1200" dirty="0"/>
          </a:p>
          <a:p>
            <a:pPr>
              <a:defRPr/>
            </a:pPr>
            <a:r>
              <a:rPr lang="en-US" sz="3600" dirty="0">
                <a:cs typeface="+mn-cs"/>
              </a:rPr>
              <a:t>   </a:t>
            </a:r>
          </a:p>
        </p:txBody>
      </p:sp>
    </p:spTree>
    <p:extLst>
      <p:ext uri="{BB962C8B-B14F-4D97-AF65-F5344CB8AC3E}">
        <p14:creationId xmlns:p14="http://schemas.microsoft.com/office/powerpoint/2010/main" val="676815178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297712" y="2971800"/>
            <a:ext cx="8693888" cy="1554272"/>
          </a:xfrm>
          <a:prstGeom prst="rect">
            <a:avLst/>
          </a:prstGeom>
          <a:ln/>
          <a:ex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marL="0" indent="0">
              <a:defRPr/>
            </a:pPr>
            <a:r>
              <a:rPr lang="en-US" sz="4500" dirty="0" smtClean="0">
                <a:solidFill>
                  <a:srgbClr val="002060"/>
                </a:solidFill>
                <a:cs typeface="+mn-cs"/>
              </a:rPr>
              <a:t>In the fairy tale </a:t>
            </a:r>
            <a:r>
              <a:rPr lang="ja-JP" altLang="en-US" sz="4500" dirty="0" smtClean="0">
                <a:solidFill>
                  <a:srgbClr val="002060"/>
                </a:solidFill>
                <a:latin typeface="Arial"/>
                <a:cs typeface="+mn-cs"/>
              </a:rPr>
              <a:t>“</a:t>
            </a:r>
            <a:r>
              <a:rPr lang="en-US" sz="4500" dirty="0" smtClean="0">
                <a:solidFill>
                  <a:srgbClr val="002060"/>
                </a:solidFill>
                <a:cs typeface="+mn-cs"/>
              </a:rPr>
              <a:t>The Three Little Pigs,</a:t>
            </a:r>
            <a:r>
              <a:rPr lang="ja-JP" altLang="en-US" sz="4500" dirty="0" smtClean="0">
                <a:solidFill>
                  <a:srgbClr val="002060"/>
                </a:solidFill>
                <a:latin typeface="Arial"/>
                <a:cs typeface="+mn-cs"/>
              </a:rPr>
              <a:t>”</a:t>
            </a:r>
            <a:r>
              <a:rPr lang="en-US" sz="4500" dirty="0" smtClean="0">
                <a:solidFill>
                  <a:srgbClr val="002060"/>
                </a:solidFill>
                <a:cs typeface="+mn-cs"/>
              </a:rPr>
              <a:t> the third pig is very wise.</a:t>
            </a:r>
            <a:r>
              <a:rPr lang="en-US" sz="5000" dirty="0" smtClean="0">
                <a:solidFill>
                  <a:srgbClr val="002060"/>
                </a:solidFill>
                <a:cs typeface="+mn-cs"/>
              </a:rPr>
              <a:t>  </a:t>
            </a:r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68580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cs typeface="+mj-cs"/>
              </a:rPr>
              <a:t>Example Topic Sentence (</a:t>
            </a:r>
            <a:r>
              <a:rPr lang="en-US" dirty="0" smtClean="0">
                <a:solidFill>
                  <a:srgbClr val="0033CC"/>
                </a:solidFill>
                <a:cs typeface="+mj-cs"/>
              </a:rPr>
              <a:t>TS</a:t>
            </a:r>
            <a:r>
              <a:rPr lang="en-US" dirty="0" smtClean="0">
                <a:cs typeface="+mj-cs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4718025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effectLst/>
                <a:cs typeface="+mj-cs"/>
              </a:rPr>
              <a:t>Step 2: CONCRETE DETAILS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343400" y="1346200"/>
            <a:ext cx="4495800" cy="1828800"/>
          </a:xfrm>
        </p:spPr>
        <p:txBody>
          <a:bodyPr>
            <a:normAutofit fontScale="92500"/>
          </a:bodyPr>
          <a:lstStyle/>
          <a:p>
            <a:pPr eaLnBrk="1" hangingPunct="1">
              <a:defRPr/>
            </a:pPr>
            <a:r>
              <a:rPr lang="en-US" sz="3600" dirty="0" smtClean="0">
                <a:cs typeface="+mn-cs"/>
              </a:rPr>
              <a:t>Concrete Details (</a:t>
            </a:r>
            <a:r>
              <a:rPr lang="en-US" sz="3600" dirty="0" smtClean="0">
                <a:solidFill>
                  <a:srgbClr val="FF0000"/>
                </a:solidFill>
                <a:cs typeface="+mn-cs"/>
              </a:rPr>
              <a:t>CD</a:t>
            </a:r>
            <a:r>
              <a:rPr lang="en-US" sz="3600" dirty="0" smtClean="0">
                <a:cs typeface="+mn-cs"/>
              </a:rPr>
              <a:t>) are the </a:t>
            </a:r>
            <a:r>
              <a:rPr lang="en-US" sz="3600" u="sng" dirty="0" smtClean="0">
                <a:cs typeface="+mn-cs"/>
              </a:rPr>
              <a:t>meat</a:t>
            </a:r>
            <a:r>
              <a:rPr lang="en-US" sz="3600" dirty="0" smtClean="0">
                <a:cs typeface="+mn-cs"/>
              </a:rPr>
              <a:t> of the hamburger.</a:t>
            </a: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3657600" y="3098800"/>
            <a:ext cx="5105400" cy="23575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lvl="1">
              <a:spcBef>
                <a:spcPct val="20000"/>
              </a:spcBef>
              <a:buFontTx/>
              <a:buChar char="•"/>
              <a:defRPr/>
            </a:pPr>
            <a:r>
              <a:rPr lang="en-US" sz="3600" dirty="0">
                <a:cs typeface="+mn-cs"/>
              </a:rPr>
              <a:t>  </a:t>
            </a:r>
            <a:r>
              <a:rPr lang="en-US" sz="3600" dirty="0" smtClean="0">
                <a:solidFill>
                  <a:srgbClr val="FF0000"/>
                </a:solidFill>
                <a:cs typeface="+mn-cs"/>
              </a:rPr>
              <a:t>CD</a:t>
            </a:r>
            <a:r>
              <a:rPr lang="en-US" sz="3600" dirty="0" smtClean="0">
                <a:cs typeface="+mn-cs"/>
              </a:rPr>
              <a:t> </a:t>
            </a:r>
            <a:r>
              <a:rPr lang="en-US" sz="3600" dirty="0">
                <a:cs typeface="+mn-cs"/>
              </a:rPr>
              <a:t>= </a:t>
            </a:r>
            <a:r>
              <a:rPr lang="en-US" sz="3600" i="1" dirty="0">
                <a:cs typeface="+mn-cs"/>
              </a:rPr>
              <a:t>Support</a:t>
            </a:r>
            <a:r>
              <a:rPr lang="en-US" sz="3600" dirty="0">
                <a:cs typeface="+mn-cs"/>
              </a:rPr>
              <a:t> for </a:t>
            </a:r>
            <a:endParaRPr lang="en-US" sz="3600" dirty="0" smtClean="0">
              <a:cs typeface="+mn-cs"/>
            </a:endParaRPr>
          </a:p>
          <a:p>
            <a:pPr lvl="1">
              <a:spcBef>
                <a:spcPct val="20000"/>
              </a:spcBef>
              <a:defRPr/>
            </a:pPr>
            <a:r>
              <a:rPr lang="en-US" sz="3600" dirty="0" smtClean="0">
                <a:cs typeface="+mn-cs"/>
              </a:rPr>
              <a:t>your </a:t>
            </a:r>
            <a:r>
              <a:rPr lang="en-US" sz="3600" dirty="0" smtClean="0">
                <a:solidFill>
                  <a:srgbClr val="0033CC"/>
                </a:solidFill>
                <a:cs typeface="+mn-cs"/>
              </a:rPr>
              <a:t>TS </a:t>
            </a:r>
            <a:r>
              <a:rPr lang="en-US" sz="3600" dirty="0" smtClean="0">
                <a:cs typeface="+mn-cs"/>
              </a:rPr>
              <a:t> </a:t>
            </a:r>
            <a:r>
              <a:rPr lang="en-US" sz="3400" dirty="0">
                <a:cs typeface="+mn-cs"/>
              </a:rPr>
              <a:t>(facts, </a:t>
            </a:r>
            <a:r>
              <a:rPr lang="en-US" sz="3400" dirty="0" smtClean="0">
                <a:cs typeface="+mn-cs"/>
              </a:rPr>
              <a:t>quotes</a:t>
            </a:r>
            <a:r>
              <a:rPr lang="en-US" sz="3400" dirty="0">
                <a:cs typeface="+mn-cs"/>
              </a:rPr>
              <a:t>, examples, etc. from text</a:t>
            </a:r>
            <a:r>
              <a:rPr lang="en-US" sz="3400" dirty="0" smtClean="0">
                <a:cs typeface="+mn-cs"/>
              </a:rPr>
              <a:t>).</a:t>
            </a:r>
            <a:endParaRPr lang="en-US" sz="3400" dirty="0">
              <a:cs typeface="+mn-cs"/>
            </a:endParaRP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136451" y="5462320"/>
            <a:ext cx="9007549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buFontTx/>
              <a:buChar char="•"/>
              <a:defRPr/>
            </a:pPr>
            <a:r>
              <a:rPr lang="en-US" sz="3600" dirty="0">
                <a:cs typeface="+mn-cs"/>
              </a:rPr>
              <a:t>  </a:t>
            </a:r>
            <a:r>
              <a:rPr lang="en-US" sz="3600" dirty="0" smtClean="0">
                <a:solidFill>
                  <a:srgbClr val="FF0000"/>
                </a:solidFill>
                <a:cs typeface="+mn-cs"/>
              </a:rPr>
              <a:t>CD</a:t>
            </a:r>
            <a:r>
              <a:rPr lang="en-US" sz="3600" dirty="0" smtClean="0">
                <a:cs typeface="+mn-cs"/>
              </a:rPr>
              <a:t> </a:t>
            </a:r>
            <a:r>
              <a:rPr lang="en-US" sz="3600" dirty="0" smtClean="0">
                <a:cs typeface="+mn-cs"/>
              </a:rPr>
              <a:t>cannot </a:t>
            </a:r>
            <a:r>
              <a:rPr lang="en-US" sz="3600" dirty="0">
                <a:cs typeface="+mn-cs"/>
              </a:rPr>
              <a:t>be argued </a:t>
            </a:r>
            <a:r>
              <a:rPr lang="en-US" sz="3600" dirty="0" smtClean="0">
                <a:cs typeface="+mn-cs"/>
              </a:rPr>
              <a:t>with—A </a:t>
            </a:r>
            <a:r>
              <a:rPr lang="en-US" sz="3600" dirty="0" smtClean="0">
                <a:solidFill>
                  <a:srgbClr val="FF0000"/>
                </a:solidFill>
                <a:cs typeface="+mn-cs"/>
              </a:rPr>
              <a:t>CD</a:t>
            </a:r>
            <a:r>
              <a:rPr lang="en-US" sz="3600" dirty="0" smtClean="0">
                <a:cs typeface="+mn-cs"/>
              </a:rPr>
              <a:t> </a:t>
            </a:r>
            <a:r>
              <a:rPr lang="en-US" sz="3600" dirty="0">
                <a:cs typeface="+mn-cs"/>
              </a:rPr>
              <a:t>is evidence that </a:t>
            </a:r>
            <a:r>
              <a:rPr lang="en-US" sz="3600" dirty="0" smtClean="0">
                <a:cs typeface="+mn-cs"/>
              </a:rPr>
              <a:t>supports your point</a:t>
            </a:r>
            <a:r>
              <a:rPr lang="en-US" sz="3600" dirty="0">
                <a:cs typeface="+mn-cs"/>
              </a:rPr>
              <a:t>!</a:t>
            </a:r>
          </a:p>
        </p:txBody>
      </p:sp>
      <p:pic>
        <p:nvPicPr>
          <p:cNvPr id="5129" name="Picture 9" descr="FD01608_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24000"/>
            <a:ext cx="2895600" cy="2274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74600288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 smtClean="0">
                <a:cs typeface="+mj-cs"/>
              </a:rPr>
              <a:t>Example Concrete Detail (</a:t>
            </a:r>
            <a:r>
              <a:rPr lang="en-US" dirty="0" smtClean="0">
                <a:solidFill>
                  <a:srgbClr val="FF0000"/>
                </a:solidFill>
                <a:cs typeface="+mj-cs"/>
              </a:rPr>
              <a:t>CD</a:t>
            </a:r>
            <a:r>
              <a:rPr lang="en-US" dirty="0" smtClean="0">
                <a:cs typeface="+mj-cs"/>
              </a:rPr>
              <a:t>)</a:t>
            </a:r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308345" y="2362200"/>
            <a:ext cx="8548576" cy="2862322"/>
          </a:xfrm>
          <a:prstGeom prst="rect">
            <a:avLst/>
          </a:prstGeom>
          <a:ln/>
          <a:ex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sz="4500" dirty="0" smtClean="0">
                <a:solidFill>
                  <a:schemeClr val="accent6">
                    <a:lumMod val="50000"/>
                  </a:schemeClr>
                </a:solidFill>
                <a:cs typeface="+mn-cs"/>
              </a:rPr>
              <a:t>For </a:t>
            </a:r>
            <a:r>
              <a:rPr lang="en-US" sz="4500" dirty="0">
                <a:solidFill>
                  <a:schemeClr val="accent6">
                    <a:lumMod val="50000"/>
                  </a:schemeClr>
                </a:solidFill>
                <a:cs typeface="+mn-cs"/>
              </a:rPr>
              <a:t>example, </a:t>
            </a:r>
            <a:r>
              <a:rPr lang="en-US" sz="4500" dirty="0" smtClean="0">
                <a:solidFill>
                  <a:schemeClr val="accent6">
                    <a:lumMod val="50000"/>
                  </a:schemeClr>
                </a:solidFill>
                <a:cs typeface="+mn-cs"/>
              </a:rPr>
              <a:t> by remembering </a:t>
            </a:r>
            <a:r>
              <a:rPr lang="en-US" sz="4500" dirty="0">
                <a:solidFill>
                  <a:schemeClr val="accent6">
                    <a:lumMod val="50000"/>
                  </a:schemeClr>
                </a:solidFill>
                <a:cs typeface="+mn-cs"/>
              </a:rPr>
              <a:t>his mother</a:t>
            </a:r>
            <a:r>
              <a:rPr lang="ja-JP" altLang="en-US" sz="4500" dirty="0">
                <a:solidFill>
                  <a:schemeClr val="accent6">
                    <a:lumMod val="50000"/>
                  </a:schemeClr>
                </a:solidFill>
                <a:latin typeface="Arial"/>
                <a:cs typeface="+mn-cs"/>
              </a:rPr>
              <a:t>’</a:t>
            </a:r>
            <a:r>
              <a:rPr lang="en-US" sz="4500" dirty="0">
                <a:solidFill>
                  <a:schemeClr val="accent6">
                    <a:lumMod val="50000"/>
                  </a:schemeClr>
                </a:solidFill>
                <a:cs typeface="+mn-cs"/>
              </a:rPr>
              <a:t>s warning about a wolf, he builds his house out of sturdy brick.</a:t>
            </a:r>
          </a:p>
        </p:txBody>
      </p:sp>
    </p:spTree>
    <p:extLst>
      <p:ext uri="{BB962C8B-B14F-4D97-AF65-F5344CB8AC3E}">
        <p14:creationId xmlns:p14="http://schemas.microsoft.com/office/powerpoint/2010/main" val="17505251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dirty="0" smtClean="0">
                <a:solidFill>
                  <a:srgbClr val="0033CC"/>
                </a:solidFill>
                <a:cs typeface="+mj-cs"/>
              </a:rPr>
              <a:t>TS &amp; </a:t>
            </a:r>
            <a:r>
              <a:rPr lang="en-US" dirty="0" smtClean="0">
                <a:solidFill>
                  <a:srgbClr val="FF0000"/>
                </a:solidFill>
                <a:cs typeface="+mj-cs"/>
              </a:rPr>
              <a:t>CD</a:t>
            </a:r>
            <a:r>
              <a:rPr lang="en-US" dirty="0" smtClean="0">
                <a:cs typeface="+mj-cs"/>
              </a:rPr>
              <a:t> —Now What?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idx="1"/>
          </p:nvPr>
        </p:nvSpPr>
        <p:spPr>
          <a:xfrm>
            <a:off x="1066800" y="1752600"/>
            <a:ext cx="7620000" cy="685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4000" b="1" dirty="0" smtClean="0">
                <a:cs typeface="+mn-cs"/>
              </a:rPr>
              <a:t>CHUNKING</a:t>
            </a:r>
            <a:endParaRPr lang="en-US" sz="2800" dirty="0" smtClean="0">
              <a:cs typeface="+mn-cs"/>
            </a:endParaRPr>
          </a:p>
        </p:txBody>
      </p:sp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381000" y="4114800"/>
            <a:ext cx="8686800" cy="30839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defRPr/>
            </a:pPr>
            <a:r>
              <a:rPr lang="en-US" sz="3600" dirty="0">
                <a:cs typeface="+mn-cs"/>
              </a:rPr>
              <a:t>For a </a:t>
            </a:r>
            <a:r>
              <a:rPr lang="en-US" sz="3600" i="1" dirty="0">
                <a:cs typeface="+mn-cs"/>
              </a:rPr>
              <a:t>literary response</a:t>
            </a:r>
            <a:r>
              <a:rPr lang="en-US" sz="3600" dirty="0">
                <a:cs typeface="+mn-cs"/>
              </a:rPr>
              <a:t>, we will use a combination (or </a:t>
            </a:r>
            <a:r>
              <a:rPr lang="ja-JP" altLang="en-US" sz="3600" dirty="0">
                <a:latin typeface="Arial"/>
                <a:cs typeface="+mn-cs"/>
              </a:rPr>
              <a:t>“</a:t>
            </a:r>
            <a:r>
              <a:rPr lang="en-US" sz="3600" dirty="0">
                <a:cs typeface="+mn-cs"/>
              </a:rPr>
              <a:t>ratio</a:t>
            </a:r>
            <a:r>
              <a:rPr lang="ja-JP" altLang="en-US" sz="3600" dirty="0">
                <a:latin typeface="Arial"/>
                <a:cs typeface="+mn-cs"/>
              </a:rPr>
              <a:t>”</a:t>
            </a:r>
            <a:r>
              <a:rPr lang="en-US" sz="3600" dirty="0">
                <a:cs typeface="+mn-cs"/>
              </a:rPr>
              <a:t>) of 1:2.   </a:t>
            </a:r>
            <a:endParaRPr lang="en-US" sz="3600" dirty="0" smtClean="0">
              <a:cs typeface="+mn-cs"/>
            </a:endParaRPr>
          </a:p>
          <a:p>
            <a:pPr>
              <a:spcBef>
                <a:spcPct val="20000"/>
              </a:spcBef>
              <a:defRPr/>
            </a:pPr>
            <a:r>
              <a:rPr lang="en-US" sz="3600" dirty="0" smtClean="0">
                <a:cs typeface="+mn-cs"/>
              </a:rPr>
              <a:t>That </a:t>
            </a:r>
            <a:r>
              <a:rPr lang="en-US" sz="3600" dirty="0">
                <a:cs typeface="+mn-cs"/>
              </a:rPr>
              <a:t>is, </a:t>
            </a:r>
            <a:r>
              <a:rPr lang="en-US" sz="3600" u="sng" dirty="0">
                <a:cs typeface="+mn-cs"/>
              </a:rPr>
              <a:t>for every </a:t>
            </a:r>
            <a:r>
              <a:rPr lang="en-US" sz="3600" b="1" u="sng" dirty="0">
                <a:cs typeface="+mn-cs"/>
              </a:rPr>
              <a:t>1</a:t>
            </a:r>
            <a:r>
              <a:rPr lang="en-US" sz="3600" u="sng" dirty="0">
                <a:cs typeface="+mn-cs"/>
              </a:rPr>
              <a:t> </a:t>
            </a:r>
            <a:r>
              <a:rPr lang="en-US" sz="3600" u="sng" dirty="0">
                <a:solidFill>
                  <a:srgbClr val="FF0000"/>
                </a:solidFill>
                <a:cs typeface="+mn-cs"/>
              </a:rPr>
              <a:t>CD</a:t>
            </a:r>
            <a:r>
              <a:rPr lang="en-US" sz="3600" u="sng" dirty="0" smtClean="0">
                <a:cs typeface="+mn-cs"/>
              </a:rPr>
              <a:t>,  </a:t>
            </a:r>
            <a:r>
              <a:rPr lang="en-US" sz="3600" u="sng" dirty="0">
                <a:cs typeface="+mn-cs"/>
              </a:rPr>
              <a:t>you will </a:t>
            </a:r>
            <a:r>
              <a:rPr lang="en-US" sz="3600" u="sng" dirty="0" smtClean="0">
                <a:cs typeface="+mn-cs"/>
              </a:rPr>
              <a:t>have</a:t>
            </a:r>
          </a:p>
          <a:p>
            <a:pPr>
              <a:spcBef>
                <a:spcPct val="20000"/>
              </a:spcBef>
              <a:defRPr/>
            </a:pPr>
            <a:r>
              <a:rPr lang="en-US" sz="3600" u="sng" dirty="0"/>
              <a:t> </a:t>
            </a:r>
            <a:r>
              <a:rPr lang="en-US" sz="3600" u="sng" dirty="0" smtClean="0"/>
              <a:t> </a:t>
            </a:r>
            <a:r>
              <a:rPr lang="en-US" sz="3600" u="sng" dirty="0" smtClean="0">
                <a:cs typeface="+mn-cs"/>
              </a:rPr>
              <a:t> </a:t>
            </a:r>
            <a:r>
              <a:rPr lang="en-US" sz="3600" b="1" u="sng" dirty="0">
                <a:cs typeface="+mn-cs"/>
              </a:rPr>
              <a:t>2</a:t>
            </a:r>
            <a:r>
              <a:rPr lang="en-US" sz="3600" u="sng" dirty="0">
                <a:cs typeface="+mn-cs"/>
              </a:rPr>
              <a:t> </a:t>
            </a:r>
            <a:r>
              <a:rPr lang="en-US" sz="3600" u="sng" dirty="0">
                <a:solidFill>
                  <a:schemeClr val="accent5"/>
                </a:solidFill>
                <a:cs typeface="+mn-cs"/>
              </a:rPr>
              <a:t>CM</a:t>
            </a:r>
            <a:r>
              <a:rPr lang="en-US" sz="3600" u="sng" dirty="0">
                <a:cs typeface="+mn-cs"/>
              </a:rPr>
              <a:t>s.</a:t>
            </a:r>
          </a:p>
          <a:p>
            <a:pPr>
              <a:defRPr/>
            </a:pPr>
            <a:endParaRPr lang="en-US" sz="3600" dirty="0">
              <a:cs typeface="+mn-cs"/>
            </a:endParaRPr>
          </a:p>
        </p:txBody>
      </p:sp>
      <p:sp>
        <p:nvSpPr>
          <p:cNvPr id="1029" name="Text Box 5"/>
          <p:cNvSpPr txBox="1">
            <a:spLocks noChangeArrowheads="1"/>
          </p:cNvSpPr>
          <p:nvPr/>
        </p:nvSpPr>
        <p:spPr bwMode="auto">
          <a:xfrm>
            <a:off x="1355725" y="2686050"/>
            <a:ext cx="6873875" cy="1250950"/>
          </a:xfrm>
          <a:prstGeom prst="rect">
            <a:avLst/>
          </a:prstGeom>
          <a:ln/>
          <a:ex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20000"/>
              </a:spcBef>
              <a:buFont typeface="Wingdings" charset="0"/>
              <a:buNone/>
              <a:defRPr/>
            </a:pPr>
            <a:r>
              <a:rPr lang="en-US" sz="3800" dirty="0">
                <a:cs typeface="+mn-cs"/>
              </a:rPr>
              <a:t>A combination of </a:t>
            </a:r>
            <a:r>
              <a:rPr lang="en-US" sz="3800" dirty="0">
                <a:solidFill>
                  <a:srgbClr val="FF0000"/>
                </a:solidFill>
                <a:cs typeface="+mn-cs"/>
              </a:rPr>
              <a:t>CD</a:t>
            </a:r>
            <a:r>
              <a:rPr lang="en-US" sz="3800" dirty="0">
                <a:cs typeface="+mn-cs"/>
              </a:rPr>
              <a:t>s and </a:t>
            </a:r>
            <a:r>
              <a:rPr lang="en-US" sz="3800" dirty="0">
                <a:solidFill>
                  <a:schemeClr val="accent5"/>
                </a:solidFill>
                <a:cs typeface="+mn-cs"/>
              </a:rPr>
              <a:t>CM</a:t>
            </a:r>
            <a:r>
              <a:rPr lang="en-US" sz="3800" dirty="0">
                <a:cs typeface="+mn-cs"/>
              </a:rPr>
              <a:t>s is called a </a:t>
            </a:r>
            <a:r>
              <a:rPr lang="en-US" sz="3800" i="1" dirty="0">
                <a:cs typeface="+mn-cs"/>
              </a:rPr>
              <a:t>chunk.</a:t>
            </a:r>
            <a:endParaRPr lang="en-US" sz="3800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181580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140691" y="0"/>
            <a:ext cx="7620000" cy="114300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dirty="0" smtClean="0">
                <a:solidFill>
                  <a:srgbClr val="008000"/>
                </a:solidFill>
                <a:cs typeface="+mj-cs"/>
              </a:rPr>
              <a:t>Step 3: COMMENTARY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527175"/>
            <a:ext cx="4800600" cy="3505200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3600" dirty="0" smtClean="0">
                <a:cs typeface="+mn-cs"/>
              </a:rPr>
              <a:t>Commentary Sentences (</a:t>
            </a:r>
            <a:r>
              <a:rPr lang="en-US" sz="3600" dirty="0" smtClean="0">
                <a:solidFill>
                  <a:srgbClr val="00B050"/>
                </a:solidFill>
                <a:cs typeface="+mn-cs"/>
              </a:rPr>
              <a:t>CM</a:t>
            </a:r>
            <a:r>
              <a:rPr lang="en-US" sz="3600" dirty="0" smtClean="0">
                <a:cs typeface="+mn-cs"/>
              </a:rPr>
              <a:t>) are the </a:t>
            </a:r>
            <a:r>
              <a:rPr lang="ja-JP" altLang="en-US" sz="3600" dirty="0" smtClean="0">
                <a:latin typeface="Arial"/>
                <a:cs typeface="+mn-cs"/>
              </a:rPr>
              <a:t>“</a:t>
            </a:r>
            <a:r>
              <a:rPr lang="en-US" sz="3600" dirty="0" smtClean="0">
                <a:cs typeface="+mn-cs"/>
              </a:rPr>
              <a:t>extras</a:t>
            </a:r>
            <a:r>
              <a:rPr lang="ja-JP" altLang="en-US" sz="3600" dirty="0" smtClean="0">
                <a:latin typeface="Arial"/>
                <a:cs typeface="+mn-cs"/>
              </a:rPr>
              <a:t>”</a:t>
            </a:r>
            <a:r>
              <a:rPr lang="en-US" sz="3600" dirty="0" smtClean="0">
                <a:cs typeface="+mn-cs"/>
              </a:rPr>
              <a:t> on the hamburger—the tomato, cheese, lettuce, mayo—</a:t>
            </a:r>
          </a:p>
          <a:p>
            <a:pPr marL="137160" indent="0" eaLnBrk="1" hangingPunct="1">
              <a:lnSpc>
                <a:spcPct val="90000"/>
              </a:lnSpc>
              <a:buNone/>
              <a:defRPr/>
            </a:pPr>
            <a:r>
              <a:rPr lang="en-US" sz="3600" dirty="0" smtClean="0">
                <a:cs typeface="+mn-cs"/>
              </a:rPr>
              <a:t>  They make it  </a:t>
            </a:r>
          </a:p>
          <a:p>
            <a:pPr marL="137160" indent="0" eaLnBrk="1" hangingPunct="1">
              <a:lnSpc>
                <a:spcPct val="90000"/>
              </a:lnSpc>
              <a:buNone/>
              <a:defRPr/>
            </a:pPr>
            <a:r>
              <a:rPr lang="en-US" sz="3600" dirty="0" smtClean="0">
                <a:cs typeface="+mn-cs"/>
              </a:rPr>
              <a:t>  </a:t>
            </a:r>
            <a:r>
              <a:rPr lang="en-US" sz="3600" b="1" dirty="0" smtClean="0">
                <a:cs typeface="+mn-cs"/>
              </a:rPr>
              <a:t>delicious</a:t>
            </a:r>
            <a:r>
              <a:rPr lang="en-US" sz="3600" dirty="0" smtClean="0">
                <a:cs typeface="+mn-cs"/>
              </a:rPr>
              <a:t>!</a:t>
            </a:r>
          </a:p>
        </p:txBody>
      </p:sp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269358" y="5031563"/>
            <a:ext cx="8704521" cy="1311128"/>
          </a:xfrm>
          <a:prstGeom prst="rect">
            <a:avLst/>
          </a:prstGeom>
          <a:ln/>
          <a:ex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20000"/>
              </a:spcBef>
              <a:buFontTx/>
              <a:buChar char="•"/>
              <a:defRPr/>
            </a:pPr>
            <a:r>
              <a:rPr lang="en-US" sz="3600" dirty="0">
                <a:cs typeface="+mn-cs"/>
              </a:rPr>
              <a:t>  </a:t>
            </a:r>
            <a:r>
              <a:rPr lang="en-US" sz="3600" dirty="0">
                <a:solidFill>
                  <a:srgbClr val="00B050"/>
                </a:solidFill>
                <a:cs typeface="+mn-cs"/>
              </a:rPr>
              <a:t>CM</a:t>
            </a:r>
            <a:r>
              <a:rPr lang="en-US" sz="3600" dirty="0">
                <a:cs typeface="+mn-cs"/>
              </a:rPr>
              <a:t>s = your analysis, interpretation, </a:t>
            </a:r>
            <a:endParaRPr lang="en-US" sz="3600" dirty="0" smtClean="0">
              <a:cs typeface="+mn-cs"/>
            </a:endParaRPr>
          </a:p>
          <a:p>
            <a:pPr>
              <a:spcBef>
                <a:spcPct val="20000"/>
              </a:spcBef>
              <a:defRPr/>
            </a:pPr>
            <a:r>
              <a:rPr lang="en-US" sz="3600" dirty="0"/>
              <a:t> </a:t>
            </a:r>
            <a:r>
              <a:rPr lang="en-US" sz="3600" dirty="0" smtClean="0"/>
              <a:t>        </a:t>
            </a:r>
            <a:r>
              <a:rPr lang="en-US" sz="3600" dirty="0" smtClean="0">
                <a:cs typeface="+mn-cs"/>
              </a:rPr>
              <a:t>explanation</a:t>
            </a:r>
            <a:r>
              <a:rPr lang="en-US" sz="3600" dirty="0">
                <a:cs typeface="+mn-cs"/>
              </a:rPr>
              <a:t>, or insight into the text.</a:t>
            </a:r>
          </a:p>
        </p:txBody>
      </p:sp>
      <p:pic>
        <p:nvPicPr>
          <p:cNvPr id="6152" name="Picture 8" descr="BD08871_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2057400"/>
            <a:ext cx="3683000" cy="2444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15803849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008000"/>
                </a:solidFill>
              </a:rPr>
              <a:t>COMMENTARY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Magical phrase……</a:t>
            </a:r>
          </a:p>
          <a:p>
            <a:endParaRPr lang="en-US" b="1" dirty="0">
              <a:solidFill>
                <a:srgbClr val="FFFF00"/>
              </a:solidFill>
            </a:endParaRPr>
          </a:p>
          <a:p>
            <a:pPr marL="0" indent="0" algn="ctr">
              <a:buNone/>
            </a:pPr>
            <a:r>
              <a:rPr lang="en-US" b="1" u="sng" dirty="0" smtClean="0">
                <a:solidFill>
                  <a:schemeClr val="accent3">
                    <a:lumMod val="75000"/>
                  </a:schemeClr>
                </a:solidFill>
              </a:rPr>
              <a:t>This </a:t>
            </a:r>
            <a:r>
              <a:rPr lang="en-US" b="1" u="sng" dirty="0">
                <a:solidFill>
                  <a:schemeClr val="accent3">
                    <a:lumMod val="75000"/>
                  </a:schemeClr>
                </a:solidFill>
              </a:rPr>
              <a:t>shows </a:t>
            </a:r>
            <a:r>
              <a:rPr lang="en-US" b="1" u="sng" dirty="0" smtClean="0">
                <a:solidFill>
                  <a:schemeClr val="accent3">
                    <a:lumMod val="75000"/>
                  </a:schemeClr>
                </a:solidFill>
              </a:rPr>
              <a:t>that</a:t>
            </a:r>
          </a:p>
          <a:p>
            <a:pPr algn="ctr"/>
            <a:endParaRPr lang="en-US" b="1" dirty="0">
              <a:solidFill>
                <a:srgbClr val="FFFF00"/>
              </a:solidFill>
            </a:endParaRPr>
          </a:p>
          <a:p>
            <a:pPr algn="ctr"/>
            <a:endParaRPr lang="en-US" b="1" dirty="0" smtClean="0">
              <a:solidFill>
                <a:srgbClr val="FFFF00"/>
              </a:solidFill>
            </a:endParaRPr>
          </a:p>
          <a:p>
            <a:pPr algn="ctr"/>
            <a:endParaRPr lang="en-US" b="1" dirty="0">
              <a:solidFill>
                <a:srgbClr val="FFFF00"/>
              </a:solidFill>
            </a:endParaRPr>
          </a:p>
          <a:p>
            <a:endParaRPr lang="en-US" b="1" dirty="0" smtClean="0">
              <a:solidFill>
                <a:srgbClr val="FFFF00"/>
              </a:solidFill>
            </a:endParaRPr>
          </a:p>
          <a:p>
            <a:pPr marL="0" indent="0" algn="ctr">
              <a:buNone/>
            </a:pPr>
            <a:r>
              <a:rPr lang="en-US" b="1" dirty="0" smtClean="0">
                <a:solidFill>
                  <a:srgbClr val="FFFF00"/>
                </a:solidFill>
              </a:rPr>
              <a:t>         </a:t>
            </a:r>
            <a:r>
              <a:rPr lang="en-US" b="1" dirty="0" smtClean="0">
                <a:solidFill>
                  <a:schemeClr val="tx1"/>
                </a:solidFill>
              </a:rPr>
              <a:t>Remove the magical</a:t>
            </a:r>
          </a:p>
          <a:p>
            <a:pPr marL="0" indent="0" algn="ctr">
              <a:buNone/>
            </a:pPr>
            <a:r>
              <a:rPr lang="en-US" b="1" dirty="0" smtClean="0">
                <a:solidFill>
                  <a:schemeClr val="tx1"/>
                </a:solidFill>
              </a:rPr>
              <a:t>                                </a:t>
            </a:r>
            <a:r>
              <a:rPr lang="en-US" b="1" dirty="0" smtClean="0">
                <a:solidFill>
                  <a:schemeClr val="tx1"/>
                </a:solidFill>
              </a:rPr>
              <a:t>                       </a:t>
            </a:r>
            <a:r>
              <a:rPr lang="en-US" b="1" dirty="0" smtClean="0">
                <a:solidFill>
                  <a:schemeClr val="tx1"/>
                </a:solidFill>
              </a:rPr>
              <a:t>phrase when you edit.</a:t>
            </a:r>
            <a:endParaRPr lang="en-US" b="1" dirty="0">
              <a:solidFill>
                <a:schemeClr val="tx1"/>
              </a:solidFill>
            </a:endParaRPr>
          </a:p>
          <a:p>
            <a:endParaRPr lang="en-US" b="1" dirty="0" smtClean="0">
              <a:solidFill>
                <a:srgbClr val="FFFF00"/>
              </a:solidFill>
            </a:endParaRPr>
          </a:p>
          <a:p>
            <a:endParaRPr lang="en-US" b="1" dirty="0">
              <a:solidFill>
                <a:srgbClr val="FFFF00"/>
              </a:solidFill>
            </a:endParaRPr>
          </a:p>
          <a:p>
            <a:endParaRPr lang="en-US" dirty="0"/>
          </a:p>
        </p:txBody>
      </p:sp>
      <p:pic>
        <p:nvPicPr>
          <p:cNvPr id="1026" name="Picture 2" descr="C:\Users\rstaats\AppData\Local\Microsoft\Windows\Temporary Internet Files\Content.IE5\J4IE3NLP\MC900151699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4572000"/>
            <a:ext cx="1823314" cy="16952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13729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399</TotalTime>
  <Words>624</Words>
  <Application>Microsoft Office PowerPoint</Application>
  <PresentationFormat>On-screen Show (4:3)</PresentationFormat>
  <Paragraphs>106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Executive</vt:lpstr>
      <vt:lpstr>Jane Schaffer  Writing Strategy</vt:lpstr>
      <vt:lpstr>Writing Terms</vt:lpstr>
      <vt:lpstr>Step 1:  TOPIC SENTENCE</vt:lpstr>
      <vt:lpstr>Example Topic Sentence (TS)</vt:lpstr>
      <vt:lpstr>Step 2: CONCRETE DETAILS</vt:lpstr>
      <vt:lpstr>Example Concrete Detail (CD)</vt:lpstr>
      <vt:lpstr>TS &amp; CD —Now What?</vt:lpstr>
      <vt:lpstr>Step 3: COMMENTARY</vt:lpstr>
      <vt:lpstr>COMMENTARY</vt:lpstr>
      <vt:lpstr>Example Commentary Sentences (2 CMs)</vt:lpstr>
      <vt:lpstr>PowerPoint Presentation</vt:lpstr>
      <vt:lpstr>       </vt:lpstr>
      <vt:lpstr>Example Concluding Sentence (CS)</vt:lpstr>
      <vt:lpstr>Transitions</vt:lpstr>
      <vt:lpstr>Paragraph Skeleton</vt:lpstr>
      <vt:lpstr>Step 6: A Whole Paragraph</vt:lpstr>
      <vt:lpstr>YOUR TURN!</vt:lpstr>
      <vt:lpstr>PowerPoint Presentation</vt:lpstr>
      <vt:lpstr>PowerPoint Presentation</vt:lpstr>
      <vt:lpstr>PowerPoint Presentation</vt:lpstr>
      <vt:lpstr>Wrap Up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Jane Schaffer  Writing Strategy</dc:title>
  <dc:creator>PCSD</dc:creator>
  <cp:lastModifiedBy>PCSD</cp:lastModifiedBy>
  <cp:revision>16</cp:revision>
  <dcterms:created xsi:type="dcterms:W3CDTF">2014-12-02T16:28:06Z</dcterms:created>
  <dcterms:modified xsi:type="dcterms:W3CDTF">2014-12-03T16:21:23Z</dcterms:modified>
</cp:coreProperties>
</file>